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35E572" w14:textId="77777777" w:rsidR="007A0FA7" w:rsidRPr="00B64EAD" w:rsidRDefault="00993D40" w:rsidP="007A0FA7">
      <w:pPr>
        <w:pStyle w:val="ProductList-Body"/>
        <w:shd w:val="clear" w:color="auto" w:fill="00188F"/>
        <w:ind w:right="8640"/>
        <w:rPr>
          <w:rFonts w:asciiTheme="majorHAnsi" w:hAnsiTheme="majorHAnsi"/>
          <w:color w:val="FFFFFF" w:themeColor="background1"/>
          <w:sz w:val="6"/>
          <w:szCs w:val="6"/>
        </w:rPr>
      </w:pPr>
      <w:r>
        <w:rPr>
          <w:rFonts w:asciiTheme="majorHAnsi" w:hAnsiTheme="majorHAnsi"/>
          <w:color w:val="FFFFFF" w:themeColor="background1"/>
          <w:sz w:val="6"/>
          <w:szCs w:val="6"/>
        </w:rPr>
        <w:t xml:space="preserve"> </w:t>
      </w:r>
    </w:p>
    <w:p w14:paraId="544830BE" w14:textId="2EAFE702" w:rsidR="00993D40" w:rsidRPr="00FC77AC" w:rsidRDefault="00993D40" w:rsidP="001625F3">
      <w:pPr>
        <w:pStyle w:val="ProductList-Body"/>
        <w:shd w:val="clear" w:color="auto" w:fill="00188F"/>
        <w:spacing w:after="900"/>
        <w:ind w:left="158" w:right="8640" w:hanging="158"/>
      </w:pPr>
      <w:r>
        <w:rPr>
          <w:rFonts w:asciiTheme="majorHAnsi" w:hAnsiTheme="majorHAnsi"/>
          <w:color w:val="FFFFFF" w:themeColor="background1"/>
          <w:sz w:val="32"/>
          <w:szCs w:val="32"/>
        </w:rPr>
        <w:tab/>
      </w:r>
      <w:proofErr w:type="spellStart"/>
      <w:r>
        <w:rPr>
          <w:rFonts w:asciiTheme="majorHAnsi" w:hAnsiTheme="majorHAnsi"/>
          <w:color w:val="FFFFFF" w:themeColor="background1"/>
          <w:sz w:val="32"/>
          <w:szCs w:val="32"/>
        </w:rPr>
        <w:t>Količinsko</w:t>
      </w:r>
      <w:bookmarkEnd w:id="0"/>
      <w:proofErr w:type="spellEnd"/>
      <w:r>
        <w:rPr>
          <w:rFonts w:asciiTheme="majorHAnsi" w:hAnsiTheme="majorHAnsi"/>
          <w:color w:val="FFFFFF" w:themeColor="background1"/>
          <w:sz w:val="32"/>
          <w:szCs w:val="32"/>
        </w:rPr>
        <w:t xml:space="preserve"> </w:t>
      </w:r>
      <w:proofErr w:type="spellStart"/>
      <w:r>
        <w:rPr>
          <w:rFonts w:asciiTheme="majorHAnsi" w:hAnsiTheme="majorHAnsi"/>
          <w:color w:val="FFFFFF" w:themeColor="background1"/>
          <w:sz w:val="32"/>
          <w:szCs w:val="32"/>
        </w:rPr>
        <w:t>licenciranje</w:t>
      </w:r>
      <w:proofErr w:type="spellEnd"/>
    </w:p>
    <w:p w14:paraId="7082D943" w14:textId="77777777" w:rsidR="00993D40" w:rsidRPr="00FC77AC" w:rsidRDefault="00993D40" w:rsidP="00993D40">
      <w:pPr>
        <w:pStyle w:val="ProductList-Body"/>
        <w:shd w:val="clear" w:color="auto" w:fill="00188F"/>
        <w:ind w:right="8640"/>
      </w:pPr>
    </w:p>
    <w:p w14:paraId="425047D6" w14:textId="77777777" w:rsidR="009312E2" w:rsidRPr="00B64EAD" w:rsidRDefault="009312E2" w:rsidP="009312E2">
      <w:pPr>
        <w:pStyle w:val="ProductList-Body"/>
        <w:shd w:val="clear" w:color="auto" w:fill="0072C6"/>
        <w:ind w:right="1800"/>
        <w:rPr>
          <w:rFonts w:asciiTheme="majorHAnsi" w:hAnsiTheme="majorHAnsi"/>
          <w:color w:val="FFFFFF" w:themeColor="background1"/>
          <w:sz w:val="72"/>
          <w:szCs w:val="72"/>
        </w:rPr>
      </w:pPr>
    </w:p>
    <w:p w14:paraId="1CE0BFE0" w14:textId="77777777" w:rsidR="009312E2" w:rsidRPr="00B64EAD" w:rsidRDefault="009312E2" w:rsidP="009312E2">
      <w:pPr>
        <w:pStyle w:val="ProductList-Body"/>
        <w:shd w:val="clear" w:color="auto" w:fill="0072C6"/>
        <w:tabs>
          <w:tab w:val="clear" w:pos="158"/>
          <w:tab w:val="left" w:pos="180"/>
        </w:tabs>
        <w:ind w:right="1800"/>
        <w:rPr>
          <w:rFonts w:asciiTheme="majorHAnsi" w:hAnsiTheme="majorHAnsi"/>
          <w:color w:val="FFFFFF" w:themeColor="background1"/>
          <w:sz w:val="72"/>
          <w:szCs w:val="72"/>
        </w:rPr>
      </w:pPr>
    </w:p>
    <w:p w14:paraId="03433E6B" w14:textId="6325DBBA" w:rsidR="00993D40" w:rsidRPr="009312E2" w:rsidRDefault="00993D40" w:rsidP="00993D40">
      <w:pPr>
        <w:pStyle w:val="ProductList-Body"/>
        <w:shd w:val="clear" w:color="auto" w:fill="0072C6"/>
        <w:tabs>
          <w:tab w:val="clear" w:pos="158"/>
          <w:tab w:val="left" w:pos="360"/>
        </w:tabs>
        <w:ind w:right="1800"/>
        <w:rPr>
          <w:lang w:val="it-IT"/>
        </w:rPr>
      </w:pPr>
      <w:r w:rsidRPr="009312E2">
        <w:rPr>
          <w:rFonts w:asciiTheme="majorHAnsi" w:hAnsiTheme="majorHAnsi"/>
          <w:color w:val="FFFFFF" w:themeColor="background1"/>
          <w:sz w:val="72"/>
          <w:szCs w:val="72"/>
          <w:lang w:val="it-IT"/>
        </w:rPr>
        <w:t>Dodatak o zaštiti podataka za Microsoft proizvode i usluge</w:t>
      </w:r>
    </w:p>
    <w:p w14:paraId="45BE4558" w14:textId="7B66150C" w:rsidR="00993D40" w:rsidRPr="00FC77AC" w:rsidRDefault="00DE516F" w:rsidP="00993D40">
      <w:pPr>
        <w:pStyle w:val="ProductList-Body"/>
        <w:shd w:val="clear" w:color="auto" w:fill="0072C6"/>
        <w:tabs>
          <w:tab w:val="clear" w:pos="158"/>
          <w:tab w:val="left" w:pos="360"/>
        </w:tabs>
        <w:ind w:right="1800"/>
      </w:pPr>
      <w:proofErr w:type="spellStart"/>
      <w:r w:rsidRPr="00343F90">
        <w:rPr>
          <w:rFonts w:asciiTheme="majorHAnsi" w:hAnsiTheme="majorHAnsi"/>
          <w:color w:val="FFFFFF" w:themeColor="background1"/>
          <w:sz w:val="48"/>
          <w:szCs w:val="48"/>
          <w:lang w:val="es-419"/>
        </w:rPr>
        <w:t>Poslednji</w:t>
      </w:r>
      <w:proofErr w:type="spellEnd"/>
      <w:r w:rsidRPr="00343F90">
        <w:rPr>
          <w:rFonts w:asciiTheme="majorHAnsi" w:hAnsiTheme="majorHAnsi"/>
          <w:color w:val="FFFFFF" w:themeColor="background1"/>
          <w:sz w:val="48"/>
          <w:szCs w:val="48"/>
          <w:lang w:val="es-419"/>
        </w:rPr>
        <w:t xml:space="preserve"> </w:t>
      </w:r>
      <w:proofErr w:type="spellStart"/>
      <w:r w:rsidRPr="00343F90">
        <w:rPr>
          <w:rFonts w:asciiTheme="majorHAnsi" w:hAnsiTheme="majorHAnsi"/>
          <w:color w:val="FFFFFF" w:themeColor="background1"/>
          <w:sz w:val="48"/>
          <w:szCs w:val="48"/>
          <w:lang w:val="es-419"/>
        </w:rPr>
        <w:t>put</w:t>
      </w:r>
      <w:proofErr w:type="spellEnd"/>
      <w:r w:rsidRPr="00343F90">
        <w:rPr>
          <w:rFonts w:asciiTheme="majorHAnsi" w:hAnsiTheme="majorHAnsi"/>
          <w:color w:val="FFFFFF" w:themeColor="background1"/>
          <w:sz w:val="48"/>
          <w:szCs w:val="48"/>
          <w:lang w:val="es-419"/>
        </w:rPr>
        <w:t xml:space="preserve"> </w:t>
      </w:r>
      <w:proofErr w:type="spellStart"/>
      <w:r w:rsidRPr="00343F90">
        <w:rPr>
          <w:rFonts w:asciiTheme="majorHAnsi" w:hAnsiTheme="majorHAnsi"/>
          <w:color w:val="FFFFFF" w:themeColor="background1"/>
          <w:sz w:val="48"/>
          <w:szCs w:val="48"/>
          <w:lang w:val="es-419"/>
        </w:rPr>
        <w:t>ažurirano</w:t>
      </w:r>
      <w:proofErr w:type="spellEnd"/>
      <w:r w:rsidRPr="00343F90">
        <w:rPr>
          <w:rFonts w:asciiTheme="majorHAnsi" w:hAnsiTheme="majorHAnsi"/>
          <w:color w:val="FFFFFF" w:themeColor="background1"/>
          <w:sz w:val="48"/>
          <w:szCs w:val="48"/>
          <w:lang w:val="es-419"/>
        </w:rPr>
        <w:t xml:space="preserve"> </w:t>
      </w:r>
      <w:r w:rsidR="0024503C">
        <w:rPr>
          <w:rFonts w:ascii="Calibri Light" w:eastAsia="Calibri" w:hAnsi="Calibri Light" w:cs="Arial"/>
          <w:color w:val="FFFFFF"/>
          <w:sz w:val="48"/>
          <w:szCs w:val="48"/>
        </w:rPr>
        <w:t xml:space="preserve">2. </w:t>
      </w:r>
      <w:proofErr w:type="spellStart"/>
      <w:r w:rsidR="0024503C">
        <w:rPr>
          <w:rFonts w:ascii="Calibri Light" w:eastAsia="Calibri" w:hAnsi="Calibri Light" w:cs="Arial"/>
          <w:color w:val="FFFFFF"/>
          <w:sz w:val="48"/>
          <w:szCs w:val="48"/>
        </w:rPr>
        <w:t>januara</w:t>
      </w:r>
      <w:proofErr w:type="spellEnd"/>
      <w:r w:rsidR="0024503C">
        <w:rPr>
          <w:rFonts w:ascii="Calibri Light" w:eastAsia="Calibri" w:hAnsi="Calibri Light" w:cs="Arial"/>
          <w:color w:val="FFFFFF"/>
          <w:sz w:val="48"/>
          <w:szCs w:val="48"/>
        </w:rPr>
        <w:t xml:space="preserve"> 2024.</w:t>
      </w:r>
    </w:p>
    <w:p w14:paraId="5CE0C82D" w14:textId="77777777" w:rsidR="00F15AED" w:rsidRDefault="00F15AED" w:rsidP="00F15AED">
      <w:pPr>
        <w:pStyle w:val="ProductList-Body"/>
        <w:shd w:val="clear" w:color="auto" w:fill="0072C6"/>
        <w:tabs>
          <w:tab w:val="clear" w:pos="158"/>
          <w:tab w:val="left" w:pos="360"/>
        </w:tabs>
        <w:ind w:right="1800"/>
        <w:rPr>
          <w:rStyle w:val="normaltextrun"/>
          <w:rFonts w:ascii="Calibri Light" w:hAnsi="Calibri Light" w:cs="Calibri Light"/>
          <w:color w:val="FFFFFF" w:themeColor="background1"/>
          <w:u w:val="single"/>
        </w:rPr>
      </w:pPr>
    </w:p>
    <w:p w14:paraId="0D921B1C" w14:textId="77777777" w:rsidR="009312E2" w:rsidRPr="00F80A49" w:rsidRDefault="009312E2" w:rsidP="009312E2">
      <w:pPr>
        <w:pStyle w:val="ProductList-Body"/>
        <w:shd w:val="clear" w:color="auto" w:fill="0072C6"/>
        <w:tabs>
          <w:tab w:val="clear" w:pos="158"/>
          <w:tab w:val="left" w:pos="360"/>
        </w:tabs>
        <w:ind w:right="1800"/>
        <w:rPr>
          <w:rFonts w:asciiTheme="majorHAnsi" w:hAnsiTheme="majorHAnsi"/>
          <w:color w:val="FFFFFF" w:themeColor="background1"/>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EC0E45">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EC0E45">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proofErr w:type="spellStart"/>
      <w:r>
        <w:rPr>
          <w:rFonts w:asciiTheme="majorHAnsi" w:hAnsiTheme="majorHAnsi"/>
          <w:b/>
          <w:sz w:val="40"/>
          <w:szCs w:val="40"/>
        </w:rPr>
        <w:lastRenderedPageBreak/>
        <w:t>Sadržaj</w:t>
      </w:r>
      <w:proofErr w:type="spellEnd"/>
    </w:p>
    <w:bookmarkEnd w:id="1"/>
    <w:p w14:paraId="0DD2B5EC" w14:textId="1AE3337F" w:rsidR="00BF04B4" w:rsidRDefault="00A430D3">
      <w:pPr>
        <w:pStyle w:val="TOC1"/>
        <w:rPr>
          <w:rFonts w:eastAsiaTheme="minorEastAsia"/>
          <w:b w:val="0"/>
          <w:caps w:val="0"/>
          <w:noProof/>
          <w:kern w:val="2"/>
          <w:sz w:val="24"/>
          <w:szCs w:val="24"/>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9796" w:history="1">
        <w:r w:rsidR="00BF04B4" w:rsidRPr="001603A7">
          <w:rPr>
            <w:rStyle w:val="Hyperlink"/>
            <w:noProof/>
          </w:rPr>
          <w:t>Uvod</w:t>
        </w:r>
        <w:r w:rsidR="00BF04B4">
          <w:rPr>
            <w:noProof/>
            <w:webHidden/>
          </w:rPr>
          <w:tab/>
        </w:r>
        <w:r w:rsidR="00BF04B4">
          <w:rPr>
            <w:noProof/>
            <w:webHidden/>
          </w:rPr>
          <w:fldChar w:fldCharType="begin"/>
        </w:r>
        <w:r w:rsidR="00BF04B4">
          <w:rPr>
            <w:noProof/>
            <w:webHidden/>
          </w:rPr>
          <w:instrText xml:space="preserve"> PAGEREF _Toc155369796 \h </w:instrText>
        </w:r>
        <w:r w:rsidR="00BF04B4">
          <w:rPr>
            <w:noProof/>
            <w:webHidden/>
          </w:rPr>
        </w:r>
        <w:r w:rsidR="00BF04B4">
          <w:rPr>
            <w:noProof/>
            <w:webHidden/>
          </w:rPr>
          <w:fldChar w:fldCharType="separate"/>
        </w:r>
        <w:r w:rsidR="00BF04B4">
          <w:rPr>
            <w:noProof/>
            <w:webHidden/>
          </w:rPr>
          <w:t>3</w:t>
        </w:r>
        <w:r w:rsidR="00BF04B4">
          <w:rPr>
            <w:noProof/>
            <w:webHidden/>
          </w:rPr>
          <w:fldChar w:fldCharType="end"/>
        </w:r>
      </w:hyperlink>
    </w:p>
    <w:p w14:paraId="6799D1AF" w14:textId="25628697" w:rsidR="00BF04B4" w:rsidRDefault="00624389">
      <w:pPr>
        <w:pStyle w:val="TOC5"/>
        <w:tabs>
          <w:tab w:val="right" w:leader="dot" w:pos="5030"/>
        </w:tabs>
        <w:rPr>
          <w:rFonts w:eastAsiaTheme="minorEastAsia"/>
          <w:noProof/>
          <w:kern w:val="2"/>
          <w:sz w:val="24"/>
          <w:szCs w:val="24"/>
          <w14:ligatures w14:val="standardContextual"/>
        </w:rPr>
      </w:pPr>
      <w:hyperlink w:anchor="_Toc155369797" w:history="1">
        <w:r w:rsidR="00BF04B4" w:rsidRPr="001603A7">
          <w:rPr>
            <w:rStyle w:val="Hyperlink"/>
            <w:noProof/>
          </w:rPr>
          <w:t>Primenljivi Uslovi DPA i ažuriranja</w:t>
        </w:r>
        <w:r w:rsidR="00BF04B4">
          <w:rPr>
            <w:noProof/>
            <w:webHidden/>
          </w:rPr>
          <w:tab/>
        </w:r>
        <w:r w:rsidR="00BF04B4">
          <w:rPr>
            <w:noProof/>
            <w:webHidden/>
          </w:rPr>
          <w:fldChar w:fldCharType="begin"/>
        </w:r>
        <w:r w:rsidR="00BF04B4">
          <w:rPr>
            <w:noProof/>
            <w:webHidden/>
          </w:rPr>
          <w:instrText xml:space="preserve"> PAGEREF _Toc155369797 \h </w:instrText>
        </w:r>
        <w:r w:rsidR="00BF04B4">
          <w:rPr>
            <w:noProof/>
            <w:webHidden/>
          </w:rPr>
        </w:r>
        <w:r w:rsidR="00BF04B4">
          <w:rPr>
            <w:noProof/>
            <w:webHidden/>
          </w:rPr>
          <w:fldChar w:fldCharType="separate"/>
        </w:r>
        <w:r w:rsidR="00BF04B4">
          <w:rPr>
            <w:noProof/>
            <w:webHidden/>
          </w:rPr>
          <w:t>3</w:t>
        </w:r>
        <w:r w:rsidR="00BF04B4">
          <w:rPr>
            <w:noProof/>
            <w:webHidden/>
          </w:rPr>
          <w:fldChar w:fldCharType="end"/>
        </w:r>
      </w:hyperlink>
    </w:p>
    <w:p w14:paraId="130E1433" w14:textId="0CF30EC4" w:rsidR="00BF04B4" w:rsidRDefault="00624389">
      <w:pPr>
        <w:pStyle w:val="TOC5"/>
        <w:tabs>
          <w:tab w:val="right" w:leader="dot" w:pos="5030"/>
        </w:tabs>
        <w:rPr>
          <w:rFonts w:eastAsiaTheme="minorEastAsia"/>
          <w:noProof/>
          <w:kern w:val="2"/>
          <w:sz w:val="24"/>
          <w:szCs w:val="24"/>
          <w14:ligatures w14:val="standardContextual"/>
        </w:rPr>
      </w:pPr>
      <w:hyperlink w:anchor="_Toc155369798" w:history="1">
        <w:r w:rsidR="00BF04B4" w:rsidRPr="001603A7">
          <w:rPr>
            <w:rStyle w:val="Hyperlink"/>
            <w:noProof/>
            <w:lang w:val="it-IT"/>
          </w:rPr>
          <w:t>Elektronska obaveštenja</w:t>
        </w:r>
        <w:r w:rsidR="00BF04B4">
          <w:rPr>
            <w:noProof/>
            <w:webHidden/>
          </w:rPr>
          <w:tab/>
        </w:r>
        <w:r w:rsidR="00BF04B4">
          <w:rPr>
            <w:noProof/>
            <w:webHidden/>
          </w:rPr>
          <w:fldChar w:fldCharType="begin"/>
        </w:r>
        <w:r w:rsidR="00BF04B4">
          <w:rPr>
            <w:noProof/>
            <w:webHidden/>
          </w:rPr>
          <w:instrText xml:space="preserve"> PAGEREF _Toc155369798 \h </w:instrText>
        </w:r>
        <w:r w:rsidR="00BF04B4">
          <w:rPr>
            <w:noProof/>
            <w:webHidden/>
          </w:rPr>
        </w:r>
        <w:r w:rsidR="00BF04B4">
          <w:rPr>
            <w:noProof/>
            <w:webHidden/>
          </w:rPr>
          <w:fldChar w:fldCharType="separate"/>
        </w:r>
        <w:r w:rsidR="00BF04B4">
          <w:rPr>
            <w:noProof/>
            <w:webHidden/>
          </w:rPr>
          <w:t>3</w:t>
        </w:r>
        <w:r w:rsidR="00BF04B4">
          <w:rPr>
            <w:noProof/>
            <w:webHidden/>
          </w:rPr>
          <w:fldChar w:fldCharType="end"/>
        </w:r>
      </w:hyperlink>
    </w:p>
    <w:p w14:paraId="1E29920A" w14:textId="5C51E327" w:rsidR="00BF04B4" w:rsidRDefault="00624389">
      <w:pPr>
        <w:pStyle w:val="TOC5"/>
        <w:tabs>
          <w:tab w:val="right" w:leader="dot" w:pos="5030"/>
        </w:tabs>
        <w:rPr>
          <w:rFonts w:eastAsiaTheme="minorEastAsia"/>
          <w:noProof/>
          <w:kern w:val="2"/>
          <w:sz w:val="24"/>
          <w:szCs w:val="24"/>
          <w14:ligatures w14:val="standardContextual"/>
        </w:rPr>
      </w:pPr>
      <w:hyperlink w:anchor="_Toc155369799" w:history="1">
        <w:r w:rsidR="00BF04B4" w:rsidRPr="001603A7">
          <w:rPr>
            <w:rStyle w:val="Hyperlink"/>
            <w:noProof/>
            <w:lang w:val="it-IT"/>
          </w:rPr>
          <w:t>Ranije verzije</w:t>
        </w:r>
        <w:r w:rsidR="00BF04B4">
          <w:rPr>
            <w:noProof/>
            <w:webHidden/>
          </w:rPr>
          <w:tab/>
        </w:r>
        <w:r w:rsidR="00BF04B4">
          <w:rPr>
            <w:noProof/>
            <w:webHidden/>
          </w:rPr>
          <w:fldChar w:fldCharType="begin"/>
        </w:r>
        <w:r w:rsidR="00BF04B4">
          <w:rPr>
            <w:noProof/>
            <w:webHidden/>
          </w:rPr>
          <w:instrText xml:space="preserve"> PAGEREF _Toc155369799 \h </w:instrText>
        </w:r>
        <w:r w:rsidR="00BF04B4">
          <w:rPr>
            <w:noProof/>
            <w:webHidden/>
          </w:rPr>
        </w:r>
        <w:r w:rsidR="00BF04B4">
          <w:rPr>
            <w:noProof/>
            <w:webHidden/>
          </w:rPr>
          <w:fldChar w:fldCharType="separate"/>
        </w:r>
        <w:r w:rsidR="00BF04B4">
          <w:rPr>
            <w:noProof/>
            <w:webHidden/>
          </w:rPr>
          <w:t>3</w:t>
        </w:r>
        <w:r w:rsidR="00BF04B4">
          <w:rPr>
            <w:noProof/>
            <w:webHidden/>
          </w:rPr>
          <w:fldChar w:fldCharType="end"/>
        </w:r>
      </w:hyperlink>
    </w:p>
    <w:p w14:paraId="3BD4553C" w14:textId="68B402B0" w:rsidR="00BF04B4" w:rsidRDefault="00624389">
      <w:pPr>
        <w:pStyle w:val="TOC1"/>
        <w:rPr>
          <w:rFonts w:eastAsiaTheme="minorEastAsia"/>
          <w:b w:val="0"/>
          <w:caps w:val="0"/>
          <w:noProof/>
          <w:kern w:val="2"/>
          <w:sz w:val="24"/>
          <w:szCs w:val="24"/>
          <w14:ligatures w14:val="standardContextual"/>
        </w:rPr>
      </w:pPr>
      <w:hyperlink w:anchor="_Toc155369800" w:history="1">
        <w:r w:rsidR="00BF04B4" w:rsidRPr="001603A7">
          <w:rPr>
            <w:rStyle w:val="Hyperlink"/>
            <w:noProof/>
            <w:lang w:val="it-IT"/>
          </w:rPr>
          <w:t>Definicije</w:t>
        </w:r>
        <w:r w:rsidR="00BF04B4">
          <w:rPr>
            <w:noProof/>
            <w:webHidden/>
          </w:rPr>
          <w:tab/>
        </w:r>
        <w:r w:rsidR="00BF04B4">
          <w:rPr>
            <w:noProof/>
            <w:webHidden/>
          </w:rPr>
          <w:fldChar w:fldCharType="begin"/>
        </w:r>
        <w:r w:rsidR="00BF04B4">
          <w:rPr>
            <w:noProof/>
            <w:webHidden/>
          </w:rPr>
          <w:instrText xml:space="preserve"> PAGEREF _Toc155369800 \h </w:instrText>
        </w:r>
        <w:r w:rsidR="00BF04B4">
          <w:rPr>
            <w:noProof/>
            <w:webHidden/>
          </w:rPr>
        </w:r>
        <w:r w:rsidR="00BF04B4">
          <w:rPr>
            <w:noProof/>
            <w:webHidden/>
          </w:rPr>
          <w:fldChar w:fldCharType="separate"/>
        </w:r>
        <w:r w:rsidR="00BF04B4">
          <w:rPr>
            <w:noProof/>
            <w:webHidden/>
          </w:rPr>
          <w:t>4</w:t>
        </w:r>
        <w:r w:rsidR="00BF04B4">
          <w:rPr>
            <w:noProof/>
            <w:webHidden/>
          </w:rPr>
          <w:fldChar w:fldCharType="end"/>
        </w:r>
      </w:hyperlink>
    </w:p>
    <w:p w14:paraId="5BD6C333" w14:textId="043E2041" w:rsidR="00BF04B4" w:rsidRDefault="00624389">
      <w:pPr>
        <w:pStyle w:val="TOC1"/>
        <w:rPr>
          <w:rFonts w:eastAsiaTheme="minorEastAsia"/>
          <w:b w:val="0"/>
          <w:caps w:val="0"/>
          <w:noProof/>
          <w:kern w:val="2"/>
          <w:sz w:val="24"/>
          <w:szCs w:val="24"/>
          <w14:ligatures w14:val="standardContextual"/>
        </w:rPr>
      </w:pPr>
      <w:hyperlink w:anchor="_Toc155369801" w:history="1">
        <w:r w:rsidR="00BF04B4" w:rsidRPr="001603A7">
          <w:rPr>
            <w:rStyle w:val="Hyperlink"/>
            <w:noProof/>
            <w:lang w:val="it-IT"/>
          </w:rPr>
          <w:t>Opšti uslovi</w:t>
        </w:r>
        <w:r w:rsidR="00BF04B4">
          <w:rPr>
            <w:noProof/>
            <w:webHidden/>
          </w:rPr>
          <w:tab/>
        </w:r>
        <w:r w:rsidR="00BF04B4">
          <w:rPr>
            <w:noProof/>
            <w:webHidden/>
          </w:rPr>
          <w:fldChar w:fldCharType="begin"/>
        </w:r>
        <w:r w:rsidR="00BF04B4">
          <w:rPr>
            <w:noProof/>
            <w:webHidden/>
          </w:rPr>
          <w:instrText xml:space="preserve"> PAGEREF _Toc155369801 \h </w:instrText>
        </w:r>
        <w:r w:rsidR="00BF04B4">
          <w:rPr>
            <w:noProof/>
            <w:webHidden/>
          </w:rPr>
        </w:r>
        <w:r w:rsidR="00BF04B4">
          <w:rPr>
            <w:noProof/>
            <w:webHidden/>
          </w:rPr>
          <w:fldChar w:fldCharType="separate"/>
        </w:r>
        <w:r w:rsidR="00BF04B4">
          <w:rPr>
            <w:noProof/>
            <w:webHidden/>
          </w:rPr>
          <w:t>5</w:t>
        </w:r>
        <w:r w:rsidR="00BF04B4">
          <w:rPr>
            <w:noProof/>
            <w:webHidden/>
          </w:rPr>
          <w:fldChar w:fldCharType="end"/>
        </w:r>
      </w:hyperlink>
    </w:p>
    <w:p w14:paraId="590B64A7" w14:textId="16E45384" w:rsidR="00BF04B4" w:rsidRDefault="00624389">
      <w:pPr>
        <w:pStyle w:val="TOC5"/>
        <w:tabs>
          <w:tab w:val="right" w:leader="dot" w:pos="5030"/>
        </w:tabs>
        <w:rPr>
          <w:rFonts w:eastAsiaTheme="minorEastAsia"/>
          <w:noProof/>
          <w:kern w:val="2"/>
          <w:sz w:val="24"/>
          <w:szCs w:val="24"/>
          <w14:ligatures w14:val="standardContextual"/>
        </w:rPr>
      </w:pPr>
      <w:hyperlink w:anchor="_Toc155369802" w:history="1">
        <w:r w:rsidR="00BF04B4" w:rsidRPr="001603A7">
          <w:rPr>
            <w:rStyle w:val="Hyperlink"/>
            <w:noProof/>
            <w:lang w:val="it-IT"/>
          </w:rPr>
          <w:t>Postupanje u skladu sa zakonima</w:t>
        </w:r>
        <w:r w:rsidR="00BF04B4">
          <w:rPr>
            <w:noProof/>
            <w:webHidden/>
          </w:rPr>
          <w:tab/>
        </w:r>
        <w:r w:rsidR="00BF04B4">
          <w:rPr>
            <w:noProof/>
            <w:webHidden/>
          </w:rPr>
          <w:fldChar w:fldCharType="begin"/>
        </w:r>
        <w:r w:rsidR="00BF04B4">
          <w:rPr>
            <w:noProof/>
            <w:webHidden/>
          </w:rPr>
          <w:instrText xml:space="preserve"> PAGEREF _Toc155369802 \h </w:instrText>
        </w:r>
        <w:r w:rsidR="00BF04B4">
          <w:rPr>
            <w:noProof/>
            <w:webHidden/>
          </w:rPr>
        </w:r>
        <w:r w:rsidR="00BF04B4">
          <w:rPr>
            <w:noProof/>
            <w:webHidden/>
          </w:rPr>
          <w:fldChar w:fldCharType="separate"/>
        </w:r>
        <w:r w:rsidR="00BF04B4">
          <w:rPr>
            <w:noProof/>
            <w:webHidden/>
          </w:rPr>
          <w:t>5</w:t>
        </w:r>
        <w:r w:rsidR="00BF04B4">
          <w:rPr>
            <w:noProof/>
            <w:webHidden/>
          </w:rPr>
          <w:fldChar w:fldCharType="end"/>
        </w:r>
      </w:hyperlink>
    </w:p>
    <w:p w14:paraId="25212E71" w14:textId="52141115" w:rsidR="00BF04B4" w:rsidRDefault="00624389">
      <w:pPr>
        <w:pStyle w:val="TOC1"/>
        <w:rPr>
          <w:rFonts w:eastAsiaTheme="minorEastAsia"/>
          <w:b w:val="0"/>
          <w:caps w:val="0"/>
          <w:noProof/>
          <w:kern w:val="2"/>
          <w:sz w:val="24"/>
          <w:szCs w:val="24"/>
          <w14:ligatures w14:val="standardContextual"/>
        </w:rPr>
      </w:pPr>
      <w:hyperlink w:anchor="_Toc155369803" w:history="1">
        <w:r w:rsidR="00BF04B4" w:rsidRPr="001603A7">
          <w:rPr>
            <w:rStyle w:val="Hyperlink"/>
            <w:noProof/>
            <w:lang w:val="it-IT"/>
          </w:rPr>
          <w:t>Uslovi za zaštitu podataka</w:t>
        </w:r>
        <w:r w:rsidR="00BF04B4">
          <w:rPr>
            <w:noProof/>
            <w:webHidden/>
          </w:rPr>
          <w:tab/>
        </w:r>
        <w:r w:rsidR="00BF04B4">
          <w:rPr>
            <w:noProof/>
            <w:webHidden/>
          </w:rPr>
          <w:fldChar w:fldCharType="begin"/>
        </w:r>
        <w:r w:rsidR="00BF04B4">
          <w:rPr>
            <w:noProof/>
            <w:webHidden/>
          </w:rPr>
          <w:instrText xml:space="preserve"> PAGEREF _Toc155369803 \h </w:instrText>
        </w:r>
        <w:r w:rsidR="00BF04B4">
          <w:rPr>
            <w:noProof/>
            <w:webHidden/>
          </w:rPr>
        </w:r>
        <w:r w:rsidR="00BF04B4">
          <w:rPr>
            <w:noProof/>
            <w:webHidden/>
          </w:rPr>
          <w:fldChar w:fldCharType="separate"/>
        </w:r>
        <w:r w:rsidR="00BF04B4">
          <w:rPr>
            <w:noProof/>
            <w:webHidden/>
          </w:rPr>
          <w:t>5</w:t>
        </w:r>
        <w:r w:rsidR="00BF04B4">
          <w:rPr>
            <w:noProof/>
            <w:webHidden/>
          </w:rPr>
          <w:fldChar w:fldCharType="end"/>
        </w:r>
      </w:hyperlink>
    </w:p>
    <w:p w14:paraId="04FF5B61" w14:textId="129F9744" w:rsidR="00BF04B4" w:rsidRDefault="00624389">
      <w:pPr>
        <w:pStyle w:val="TOC5"/>
        <w:tabs>
          <w:tab w:val="right" w:leader="dot" w:pos="5030"/>
        </w:tabs>
        <w:rPr>
          <w:rFonts w:eastAsiaTheme="minorEastAsia"/>
          <w:noProof/>
          <w:kern w:val="2"/>
          <w:sz w:val="24"/>
          <w:szCs w:val="24"/>
          <w14:ligatures w14:val="standardContextual"/>
        </w:rPr>
      </w:pPr>
      <w:hyperlink w:anchor="_Toc155369804" w:history="1">
        <w:r w:rsidR="00BF04B4" w:rsidRPr="001603A7">
          <w:rPr>
            <w:rStyle w:val="Hyperlink"/>
            <w:noProof/>
            <w:lang w:val="it-IT"/>
          </w:rPr>
          <w:t>Opseg</w:t>
        </w:r>
        <w:r w:rsidR="00BF04B4">
          <w:rPr>
            <w:noProof/>
            <w:webHidden/>
          </w:rPr>
          <w:tab/>
        </w:r>
        <w:r w:rsidR="00BF04B4">
          <w:rPr>
            <w:noProof/>
            <w:webHidden/>
          </w:rPr>
          <w:fldChar w:fldCharType="begin"/>
        </w:r>
        <w:r w:rsidR="00BF04B4">
          <w:rPr>
            <w:noProof/>
            <w:webHidden/>
          </w:rPr>
          <w:instrText xml:space="preserve"> PAGEREF _Toc155369804 \h </w:instrText>
        </w:r>
        <w:r w:rsidR="00BF04B4">
          <w:rPr>
            <w:noProof/>
            <w:webHidden/>
          </w:rPr>
        </w:r>
        <w:r w:rsidR="00BF04B4">
          <w:rPr>
            <w:noProof/>
            <w:webHidden/>
          </w:rPr>
          <w:fldChar w:fldCharType="separate"/>
        </w:r>
        <w:r w:rsidR="00BF04B4">
          <w:rPr>
            <w:noProof/>
            <w:webHidden/>
          </w:rPr>
          <w:t>5</w:t>
        </w:r>
        <w:r w:rsidR="00BF04B4">
          <w:rPr>
            <w:noProof/>
            <w:webHidden/>
          </w:rPr>
          <w:fldChar w:fldCharType="end"/>
        </w:r>
      </w:hyperlink>
    </w:p>
    <w:p w14:paraId="53613FCD" w14:textId="1FF6F1CD" w:rsidR="00BF04B4" w:rsidRDefault="00624389">
      <w:pPr>
        <w:pStyle w:val="TOC5"/>
        <w:tabs>
          <w:tab w:val="right" w:leader="dot" w:pos="5030"/>
        </w:tabs>
        <w:rPr>
          <w:rFonts w:eastAsiaTheme="minorEastAsia"/>
          <w:noProof/>
          <w:kern w:val="2"/>
          <w:sz w:val="24"/>
          <w:szCs w:val="24"/>
          <w14:ligatures w14:val="standardContextual"/>
        </w:rPr>
      </w:pPr>
      <w:hyperlink w:anchor="_Toc155369805" w:history="1">
        <w:r w:rsidR="00BF04B4" w:rsidRPr="001603A7">
          <w:rPr>
            <w:rStyle w:val="Hyperlink"/>
            <w:noProof/>
            <w:lang w:val="it-IT"/>
          </w:rPr>
          <w:t>Priroda obrade podataka, vlasništvo</w:t>
        </w:r>
        <w:r w:rsidR="00BF04B4">
          <w:rPr>
            <w:noProof/>
            <w:webHidden/>
          </w:rPr>
          <w:tab/>
        </w:r>
        <w:r w:rsidR="00BF04B4">
          <w:rPr>
            <w:noProof/>
            <w:webHidden/>
          </w:rPr>
          <w:fldChar w:fldCharType="begin"/>
        </w:r>
        <w:r w:rsidR="00BF04B4">
          <w:rPr>
            <w:noProof/>
            <w:webHidden/>
          </w:rPr>
          <w:instrText xml:space="preserve"> PAGEREF _Toc155369805 \h </w:instrText>
        </w:r>
        <w:r w:rsidR="00BF04B4">
          <w:rPr>
            <w:noProof/>
            <w:webHidden/>
          </w:rPr>
        </w:r>
        <w:r w:rsidR="00BF04B4">
          <w:rPr>
            <w:noProof/>
            <w:webHidden/>
          </w:rPr>
          <w:fldChar w:fldCharType="separate"/>
        </w:r>
        <w:r w:rsidR="00BF04B4">
          <w:rPr>
            <w:noProof/>
            <w:webHidden/>
          </w:rPr>
          <w:t>5</w:t>
        </w:r>
        <w:r w:rsidR="00BF04B4">
          <w:rPr>
            <w:noProof/>
            <w:webHidden/>
          </w:rPr>
          <w:fldChar w:fldCharType="end"/>
        </w:r>
      </w:hyperlink>
    </w:p>
    <w:p w14:paraId="54D971B7" w14:textId="58CAEA96" w:rsidR="00BF04B4" w:rsidRDefault="00624389">
      <w:pPr>
        <w:pStyle w:val="TOC5"/>
        <w:tabs>
          <w:tab w:val="right" w:leader="dot" w:pos="5030"/>
        </w:tabs>
        <w:rPr>
          <w:rFonts w:eastAsiaTheme="minorEastAsia"/>
          <w:noProof/>
          <w:kern w:val="2"/>
          <w:sz w:val="24"/>
          <w:szCs w:val="24"/>
          <w14:ligatures w14:val="standardContextual"/>
        </w:rPr>
      </w:pPr>
      <w:hyperlink w:anchor="_Toc155369806" w:history="1">
        <w:r w:rsidR="00BF04B4" w:rsidRPr="001603A7">
          <w:rPr>
            <w:rStyle w:val="Hyperlink"/>
            <w:noProof/>
          </w:rPr>
          <w:t>Otkrivanje obrađenih podataka</w:t>
        </w:r>
        <w:r w:rsidR="00BF04B4">
          <w:rPr>
            <w:noProof/>
            <w:webHidden/>
          </w:rPr>
          <w:tab/>
        </w:r>
        <w:r w:rsidR="00BF04B4">
          <w:rPr>
            <w:noProof/>
            <w:webHidden/>
          </w:rPr>
          <w:fldChar w:fldCharType="begin"/>
        </w:r>
        <w:r w:rsidR="00BF04B4">
          <w:rPr>
            <w:noProof/>
            <w:webHidden/>
          </w:rPr>
          <w:instrText xml:space="preserve"> PAGEREF _Toc155369806 \h </w:instrText>
        </w:r>
        <w:r w:rsidR="00BF04B4">
          <w:rPr>
            <w:noProof/>
            <w:webHidden/>
          </w:rPr>
        </w:r>
        <w:r w:rsidR="00BF04B4">
          <w:rPr>
            <w:noProof/>
            <w:webHidden/>
          </w:rPr>
          <w:fldChar w:fldCharType="separate"/>
        </w:r>
        <w:r w:rsidR="00BF04B4">
          <w:rPr>
            <w:noProof/>
            <w:webHidden/>
          </w:rPr>
          <w:t>6</w:t>
        </w:r>
        <w:r w:rsidR="00BF04B4">
          <w:rPr>
            <w:noProof/>
            <w:webHidden/>
          </w:rPr>
          <w:fldChar w:fldCharType="end"/>
        </w:r>
      </w:hyperlink>
    </w:p>
    <w:p w14:paraId="34EC55F1" w14:textId="45BF212B" w:rsidR="00BF04B4" w:rsidRDefault="00624389">
      <w:pPr>
        <w:pStyle w:val="TOC5"/>
        <w:tabs>
          <w:tab w:val="right" w:leader="dot" w:pos="5030"/>
        </w:tabs>
        <w:rPr>
          <w:rFonts w:eastAsiaTheme="minorEastAsia"/>
          <w:noProof/>
          <w:kern w:val="2"/>
          <w:sz w:val="24"/>
          <w:szCs w:val="24"/>
          <w14:ligatures w14:val="standardContextual"/>
        </w:rPr>
      </w:pPr>
      <w:hyperlink w:anchor="_Toc155369807" w:history="1">
        <w:r w:rsidR="00BF04B4" w:rsidRPr="001603A7">
          <w:rPr>
            <w:rStyle w:val="Hyperlink"/>
            <w:noProof/>
          </w:rPr>
          <w:t>Obrada Ličnih podataka, GDPR</w:t>
        </w:r>
        <w:r w:rsidR="00BF04B4">
          <w:rPr>
            <w:noProof/>
            <w:webHidden/>
          </w:rPr>
          <w:tab/>
        </w:r>
        <w:r w:rsidR="00BF04B4">
          <w:rPr>
            <w:noProof/>
            <w:webHidden/>
          </w:rPr>
          <w:fldChar w:fldCharType="begin"/>
        </w:r>
        <w:r w:rsidR="00BF04B4">
          <w:rPr>
            <w:noProof/>
            <w:webHidden/>
          </w:rPr>
          <w:instrText xml:space="preserve"> PAGEREF _Toc155369807 \h </w:instrText>
        </w:r>
        <w:r w:rsidR="00BF04B4">
          <w:rPr>
            <w:noProof/>
            <w:webHidden/>
          </w:rPr>
        </w:r>
        <w:r w:rsidR="00BF04B4">
          <w:rPr>
            <w:noProof/>
            <w:webHidden/>
          </w:rPr>
          <w:fldChar w:fldCharType="separate"/>
        </w:r>
        <w:r w:rsidR="00BF04B4">
          <w:rPr>
            <w:noProof/>
            <w:webHidden/>
          </w:rPr>
          <w:t>7</w:t>
        </w:r>
        <w:r w:rsidR="00BF04B4">
          <w:rPr>
            <w:noProof/>
            <w:webHidden/>
          </w:rPr>
          <w:fldChar w:fldCharType="end"/>
        </w:r>
      </w:hyperlink>
    </w:p>
    <w:p w14:paraId="69A9DDEF" w14:textId="5CA1E6BC" w:rsidR="00BF04B4" w:rsidRDefault="00624389">
      <w:pPr>
        <w:pStyle w:val="TOC5"/>
        <w:tabs>
          <w:tab w:val="right" w:leader="dot" w:pos="5030"/>
        </w:tabs>
        <w:rPr>
          <w:rFonts w:eastAsiaTheme="minorEastAsia"/>
          <w:noProof/>
          <w:kern w:val="2"/>
          <w:sz w:val="24"/>
          <w:szCs w:val="24"/>
          <w14:ligatures w14:val="standardContextual"/>
        </w:rPr>
      </w:pPr>
      <w:hyperlink w:anchor="_Toc155369808" w:history="1">
        <w:r w:rsidR="00BF04B4" w:rsidRPr="001603A7">
          <w:rPr>
            <w:rStyle w:val="Hyperlink"/>
            <w:noProof/>
            <w:lang w:val="it-IT"/>
          </w:rPr>
          <w:t>Sigurnost podataka</w:t>
        </w:r>
        <w:r w:rsidR="00BF04B4">
          <w:rPr>
            <w:noProof/>
            <w:webHidden/>
          </w:rPr>
          <w:tab/>
        </w:r>
        <w:r w:rsidR="00BF04B4">
          <w:rPr>
            <w:noProof/>
            <w:webHidden/>
          </w:rPr>
          <w:fldChar w:fldCharType="begin"/>
        </w:r>
        <w:r w:rsidR="00BF04B4">
          <w:rPr>
            <w:noProof/>
            <w:webHidden/>
          </w:rPr>
          <w:instrText xml:space="preserve"> PAGEREF _Toc155369808 \h </w:instrText>
        </w:r>
        <w:r w:rsidR="00BF04B4">
          <w:rPr>
            <w:noProof/>
            <w:webHidden/>
          </w:rPr>
        </w:r>
        <w:r w:rsidR="00BF04B4">
          <w:rPr>
            <w:noProof/>
            <w:webHidden/>
          </w:rPr>
          <w:fldChar w:fldCharType="separate"/>
        </w:r>
        <w:r w:rsidR="00BF04B4">
          <w:rPr>
            <w:noProof/>
            <w:webHidden/>
          </w:rPr>
          <w:t>8</w:t>
        </w:r>
        <w:r w:rsidR="00BF04B4">
          <w:rPr>
            <w:noProof/>
            <w:webHidden/>
          </w:rPr>
          <w:fldChar w:fldCharType="end"/>
        </w:r>
      </w:hyperlink>
    </w:p>
    <w:p w14:paraId="34B3FC6E" w14:textId="632FBA53" w:rsidR="00BF04B4" w:rsidRDefault="00624389">
      <w:pPr>
        <w:pStyle w:val="TOC5"/>
        <w:tabs>
          <w:tab w:val="right" w:leader="dot" w:pos="5030"/>
        </w:tabs>
        <w:rPr>
          <w:rFonts w:eastAsiaTheme="minorEastAsia"/>
          <w:noProof/>
          <w:kern w:val="2"/>
          <w:sz w:val="24"/>
          <w:szCs w:val="24"/>
          <w14:ligatures w14:val="standardContextual"/>
        </w:rPr>
      </w:pPr>
      <w:hyperlink w:anchor="_Toc155369809" w:history="1">
        <w:r w:rsidR="00BF04B4" w:rsidRPr="001603A7">
          <w:rPr>
            <w:rStyle w:val="Hyperlink"/>
            <w:noProof/>
            <w:lang w:val="it-IT"/>
          </w:rPr>
          <w:t>Obaveštenje o bezbednosnom incidentu</w:t>
        </w:r>
        <w:r w:rsidR="00BF04B4">
          <w:rPr>
            <w:noProof/>
            <w:webHidden/>
          </w:rPr>
          <w:tab/>
        </w:r>
        <w:r w:rsidR="00BF04B4">
          <w:rPr>
            <w:noProof/>
            <w:webHidden/>
          </w:rPr>
          <w:fldChar w:fldCharType="begin"/>
        </w:r>
        <w:r w:rsidR="00BF04B4">
          <w:rPr>
            <w:noProof/>
            <w:webHidden/>
          </w:rPr>
          <w:instrText xml:space="preserve"> PAGEREF _Toc155369809 \h </w:instrText>
        </w:r>
        <w:r w:rsidR="00BF04B4">
          <w:rPr>
            <w:noProof/>
            <w:webHidden/>
          </w:rPr>
        </w:r>
        <w:r w:rsidR="00BF04B4">
          <w:rPr>
            <w:noProof/>
            <w:webHidden/>
          </w:rPr>
          <w:fldChar w:fldCharType="separate"/>
        </w:r>
        <w:r w:rsidR="00BF04B4">
          <w:rPr>
            <w:noProof/>
            <w:webHidden/>
          </w:rPr>
          <w:t>9</w:t>
        </w:r>
        <w:r w:rsidR="00BF04B4">
          <w:rPr>
            <w:noProof/>
            <w:webHidden/>
          </w:rPr>
          <w:fldChar w:fldCharType="end"/>
        </w:r>
      </w:hyperlink>
    </w:p>
    <w:p w14:paraId="77E7E34C" w14:textId="36F83CFF" w:rsidR="00BF04B4" w:rsidRDefault="00624389">
      <w:pPr>
        <w:pStyle w:val="TOC5"/>
        <w:tabs>
          <w:tab w:val="right" w:leader="dot" w:pos="5030"/>
        </w:tabs>
        <w:rPr>
          <w:rFonts w:eastAsiaTheme="minorEastAsia"/>
          <w:noProof/>
          <w:kern w:val="2"/>
          <w:sz w:val="24"/>
          <w:szCs w:val="24"/>
          <w14:ligatures w14:val="standardContextual"/>
        </w:rPr>
      </w:pPr>
      <w:hyperlink w:anchor="_Toc155369810" w:history="1">
        <w:r w:rsidR="00BF04B4" w:rsidRPr="001603A7">
          <w:rPr>
            <w:rStyle w:val="Hyperlink"/>
            <w:noProof/>
            <w:lang w:val="it-IT"/>
          </w:rPr>
          <w:t>Prenosi i lokacija podataka</w:t>
        </w:r>
        <w:r w:rsidR="00BF04B4">
          <w:rPr>
            <w:noProof/>
            <w:webHidden/>
          </w:rPr>
          <w:tab/>
        </w:r>
        <w:r w:rsidR="00BF04B4">
          <w:rPr>
            <w:noProof/>
            <w:webHidden/>
          </w:rPr>
          <w:fldChar w:fldCharType="begin"/>
        </w:r>
        <w:r w:rsidR="00BF04B4">
          <w:rPr>
            <w:noProof/>
            <w:webHidden/>
          </w:rPr>
          <w:instrText xml:space="preserve"> PAGEREF _Toc155369810 \h </w:instrText>
        </w:r>
        <w:r w:rsidR="00BF04B4">
          <w:rPr>
            <w:noProof/>
            <w:webHidden/>
          </w:rPr>
        </w:r>
        <w:r w:rsidR="00BF04B4">
          <w:rPr>
            <w:noProof/>
            <w:webHidden/>
          </w:rPr>
          <w:fldChar w:fldCharType="separate"/>
        </w:r>
        <w:r w:rsidR="00BF04B4">
          <w:rPr>
            <w:noProof/>
            <w:webHidden/>
          </w:rPr>
          <w:t>10</w:t>
        </w:r>
        <w:r w:rsidR="00BF04B4">
          <w:rPr>
            <w:noProof/>
            <w:webHidden/>
          </w:rPr>
          <w:fldChar w:fldCharType="end"/>
        </w:r>
      </w:hyperlink>
    </w:p>
    <w:p w14:paraId="1607C490" w14:textId="65E5041E" w:rsidR="00BF04B4" w:rsidRDefault="00624389">
      <w:pPr>
        <w:pStyle w:val="TOC5"/>
        <w:tabs>
          <w:tab w:val="right" w:leader="dot" w:pos="5030"/>
        </w:tabs>
        <w:rPr>
          <w:rFonts w:eastAsiaTheme="minorEastAsia"/>
          <w:noProof/>
          <w:kern w:val="2"/>
          <w:sz w:val="24"/>
          <w:szCs w:val="24"/>
          <w14:ligatures w14:val="standardContextual"/>
        </w:rPr>
      </w:pPr>
      <w:hyperlink w:anchor="_Toc155369811" w:history="1">
        <w:r w:rsidR="00BF04B4" w:rsidRPr="001603A7">
          <w:rPr>
            <w:rStyle w:val="Hyperlink"/>
            <w:noProof/>
            <w:lang w:val="it-IT"/>
          </w:rPr>
          <w:t>Zadržavanje i brisanje podataka</w:t>
        </w:r>
        <w:r w:rsidR="00BF04B4">
          <w:rPr>
            <w:noProof/>
            <w:webHidden/>
          </w:rPr>
          <w:tab/>
        </w:r>
        <w:r w:rsidR="00BF04B4">
          <w:rPr>
            <w:noProof/>
            <w:webHidden/>
          </w:rPr>
          <w:fldChar w:fldCharType="begin"/>
        </w:r>
        <w:r w:rsidR="00BF04B4">
          <w:rPr>
            <w:noProof/>
            <w:webHidden/>
          </w:rPr>
          <w:instrText xml:space="preserve"> PAGEREF _Toc155369811 \h </w:instrText>
        </w:r>
        <w:r w:rsidR="00BF04B4">
          <w:rPr>
            <w:noProof/>
            <w:webHidden/>
          </w:rPr>
        </w:r>
        <w:r w:rsidR="00BF04B4">
          <w:rPr>
            <w:noProof/>
            <w:webHidden/>
          </w:rPr>
          <w:fldChar w:fldCharType="separate"/>
        </w:r>
        <w:r w:rsidR="00BF04B4">
          <w:rPr>
            <w:noProof/>
            <w:webHidden/>
          </w:rPr>
          <w:t>10</w:t>
        </w:r>
        <w:r w:rsidR="00BF04B4">
          <w:rPr>
            <w:noProof/>
            <w:webHidden/>
          </w:rPr>
          <w:fldChar w:fldCharType="end"/>
        </w:r>
      </w:hyperlink>
    </w:p>
    <w:p w14:paraId="430C75CB" w14:textId="4C4CF801" w:rsidR="00BF04B4" w:rsidRDefault="00624389">
      <w:pPr>
        <w:pStyle w:val="TOC5"/>
        <w:tabs>
          <w:tab w:val="right" w:leader="dot" w:pos="5030"/>
        </w:tabs>
        <w:rPr>
          <w:rFonts w:eastAsiaTheme="minorEastAsia"/>
          <w:noProof/>
          <w:kern w:val="2"/>
          <w:sz w:val="24"/>
          <w:szCs w:val="24"/>
          <w14:ligatures w14:val="standardContextual"/>
        </w:rPr>
      </w:pPr>
      <w:hyperlink w:anchor="_Toc155369812" w:history="1">
        <w:r w:rsidR="00BF04B4" w:rsidRPr="001603A7">
          <w:rPr>
            <w:rStyle w:val="Hyperlink"/>
            <w:noProof/>
            <w:lang w:val="it-IT"/>
          </w:rPr>
          <w:t>Obaveza čuvanja poverljivosti obrađivača podataka</w:t>
        </w:r>
        <w:r w:rsidR="00BF04B4">
          <w:rPr>
            <w:noProof/>
            <w:webHidden/>
          </w:rPr>
          <w:tab/>
        </w:r>
        <w:r w:rsidR="00BF04B4">
          <w:rPr>
            <w:noProof/>
            <w:webHidden/>
          </w:rPr>
          <w:fldChar w:fldCharType="begin"/>
        </w:r>
        <w:r w:rsidR="00BF04B4">
          <w:rPr>
            <w:noProof/>
            <w:webHidden/>
          </w:rPr>
          <w:instrText xml:space="preserve"> PAGEREF _Toc155369812 \h </w:instrText>
        </w:r>
        <w:r w:rsidR="00BF04B4">
          <w:rPr>
            <w:noProof/>
            <w:webHidden/>
          </w:rPr>
        </w:r>
        <w:r w:rsidR="00BF04B4">
          <w:rPr>
            <w:noProof/>
            <w:webHidden/>
          </w:rPr>
          <w:fldChar w:fldCharType="separate"/>
        </w:r>
        <w:r w:rsidR="00BF04B4">
          <w:rPr>
            <w:noProof/>
            <w:webHidden/>
          </w:rPr>
          <w:t>10</w:t>
        </w:r>
        <w:r w:rsidR="00BF04B4">
          <w:rPr>
            <w:noProof/>
            <w:webHidden/>
          </w:rPr>
          <w:fldChar w:fldCharType="end"/>
        </w:r>
      </w:hyperlink>
    </w:p>
    <w:p w14:paraId="500FD066" w14:textId="193D7D55" w:rsidR="00BF04B4" w:rsidRDefault="00624389">
      <w:pPr>
        <w:pStyle w:val="TOC5"/>
        <w:tabs>
          <w:tab w:val="right" w:leader="dot" w:pos="5030"/>
        </w:tabs>
        <w:rPr>
          <w:rFonts w:eastAsiaTheme="minorEastAsia"/>
          <w:noProof/>
          <w:kern w:val="2"/>
          <w:sz w:val="24"/>
          <w:szCs w:val="24"/>
          <w14:ligatures w14:val="standardContextual"/>
        </w:rPr>
      </w:pPr>
      <w:hyperlink w:anchor="_Toc155369813" w:history="1">
        <w:r w:rsidR="00BF04B4" w:rsidRPr="001603A7">
          <w:rPr>
            <w:rStyle w:val="Hyperlink"/>
            <w:noProof/>
            <w:lang w:val="it-IT"/>
          </w:rPr>
          <w:t>Obaveštenje i nadzori u pogledu korišćenja podobrađivača</w:t>
        </w:r>
        <w:r w:rsidR="00BF04B4">
          <w:rPr>
            <w:noProof/>
            <w:webHidden/>
          </w:rPr>
          <w:tab/>
        </w:r>
        <w:r w:rsidR="00BF04B4">
          <w:rPr>
            <w:noProof/>
            <w:webHidden/>
          </w:rPr>
          <w:fldChar w:fldCharType="begin"/>
        </w:r>
        <w:r w:rsidR="00BF04B4">
          <w:rPr>
            <w:noProof/>
            <w:webHidden/>
          </w:rPr>
          <w:instrText xml:space="preserve"> PAGEREF _Toc155369813 \h </w:instrText>
        </w:r>
        <w:r w:rsidR="00BF04B4">
          <w:rPr>
            <w:noProof/>
            <w:webHidden/>
          </w:rPr>
        </w:r>
        <w:r w:rsidR="00BF04B4">
          <w:rPr>
            <w:noProof/>
            <w:webHidden/>
          </w:rPr>
          <w:fldChar w:fldCharType="separate"/>
        </w:r>
        <w:r w:rsidR="00BF04B4">
          <w:rPr>
            <w:noProof/>
            <w:webHidden/>
          </w:rPr>
          <w:t>10</w:t>
        </w:r>
        <w:r w:rsidR="00BF04B4">
          <w:rPr>
            <w:noProof/>
            <w:webHidden/>
          </w:rPr>
          <w:fldChar w:fldCharType="end"/>
        </w:r>
      </w:hyperlink>
    </w:p>
    <w:p w14:paraId="09BAC93A" w14:textId="70E20166" w:rsidR="00BF04B4" w:rsidRDefault="00624389">
      <w:pPr>
        <w:pStyle w:val="TOC5"/>
        <w:tabs>
          <w:tab w:val="right" w:leader="dot" w:pos="5030"/>
        </w:tabs>
        <w:rPr>
          <w:rFonts w:eastAsiaTheme="minorEastAsia"/>
          <w:noProof/>
          <w:kern w:val="2"/>
          <w:sz w:val="24"/>
          <w:szCs w:val="24"/>
          <w14:ligatures w14:val="standardContextual"/>
        </w:rPr>
      </w:pPr>
      <w:hyperlink w:anchor="_Toc155369814" w:history="1">
        <w:r w:rsidR="00BF04B4" w:rsidRPr="001603A7">
          <w:rPr>
            <w:rStyle w:val="Hyperlink"/>
            <w:noProof/>
            <w:lang w:val="it-IT"/>
          </w:rPr>
          <w:t>Obrazovne institucije</w:t>
        </w:r>
        <w:r w:rsidR="00BF04B4">
          <w:rPr>
            <w:noProof/>
            <w:webHidden/>
          </w:rPr>
          <w:tab/>
        </w:r>
        <w:r w:rsidR="00BF04B4">
          <w:rPr>
            <w:noProof/>
            <w:webHidden/>
          </w:rPr>
          <w:fldChar w:fldCharType="begin"/>
        </w:r>
        <w:r w:rsidR="00BF04B4">
          <w:rPr>
            <w:noProof/>
            <w:webHidden/>
          </w:rPr>
          <w:instrText xml:space="preserve"> PAGEREF _Toc155369814 \h </w:instrText>
        </w:r>
        <w:r w:rsidR="00BF04B4">
          <w:rPr>
            <w:noProof/>
            <w:webHidden/>
          </w:rPr>
        </w:r>
        <w:r w:rsidR="00BF04B4">
          <w:rPr>
            <w:noProof/>
            <w:webHidden/>
          </w:rPr>
          <w:fldChar w:fldCharType="separate"/>
        </w:r>
        <w:r w:rsidR="00BF04B4">
          <w:rPr>
            <w:noProof/>
            <w:webHidden/>
          </w:rPr>
          <w:t>11</w:t>
        </w:r>
        <w:r w:rsidR="00BF04B4">
          <w:rPr>
            <w:noProof/>
            <w:webHidden/>
          </w:rPr>
          <w:fldChar w:fldCharType="end"/>
        </w:r>
      </w:hyperlink>
    </w:p>
    <w:p w14:paraId="5DC66653" w14:textId="32D3A4EA" w:rsidR="00BF04B4" w:rsidRDefault="00624389">
      <w:pPr>
        <w:pStyle w:val="TOC5"/>
        <w:tabs>
          <w:tab w:val="right" w:leader="dot" w:pos="5030"/>
        </w:tabs>
        <w:rPr>
          <w:rFonts w:eastAsiaTheme="minorEastAsia"/>
          <w:noProof/>
          <w:kern w:val="2"/>
          <w:sz w:val="24"/>
          <w:szCs w:val="24"/>
          <w14:ligatures w14:val="standardContextual"/>
        </w:rPr>
      </w:pPr>
      <w:hyperlink w:anchor="_Toc155369815" w:history="1">
        <w:r w:rsidR="00BF04B4" w:rsidRPr="001603A7">
          <w:rPr>
            <w:rStyle w:val="Hyperlink"/>
            <w:noProof/>
            <w:lang w:val="it-IT"/>
          </w:rPr>
          <w:t>Ugovor sa klijentom za CJIS</w:t>
        </w:r>
        <w:r w:rsidR="00BF04B4">
          <w:rPr>
            <w:noProof/>
            <w:webHidden/>
          </w:rPr>
          <w:tab/>
        </w:r>
        <w:r w:rsidR="00BF04B4">
          <w:rPr>
            <w:noProof/>
            <w:webHidden/>
          </w:rPr>
          <w:fldChar w:fldCharType="begin"/>
        </w:r>
        <w:r w:rsidR="00BF04B4">
          <w:rPr>
            <w:noProof/>
            <w:webHidden/>
          </w:rPr>
          <w:instrText xml:space="preserve"> PAGEREF _Toc155369815 \h </w:instrText>
        </w:r>
        <w:r w:rsidR="00BF04B4">
          <w:rPr>
            <w:noProof/>
            <w:webHidden/>
          </w:rPr>
        </w:r>
        <w:r w:rsidR="00BF04B4">
          <w:rPr>
            <w:noProof/>
            <w:webHidden/>
          </w:rPr>
          <w:fldChar w:fldCharType="separate"/>
        </w:r>
        <w:r w:rsidR="00BF04B4">
          <w:rPr>
            <w:noProof/>
            <w:webHidden/>
          </w:rPr>
          <w:t>11</w:t>
        </w:r>
        <w:r w:rsidR="00BF04B4">
          <w:rPr>
            <w:noProof/>
            <w:webHidden/>
          </w:rPr>
          <w:fldChar w:fldCharType="end"/>
        </w:r>
      </w:hyperlink>
    </w:p>
    <w:p w14:paraId="1F505718" w14:textId="47AD7B13" w:rsidR="00BF04B4" w:rsidRDefault="00624389">
      <w:pPr>
        <w:pStyle w:val="TOC5"/>
        <w:tabs>
          <w:tab w:val="right" w:leader="dot" w:pos="5030"/>
        </w:tabs>
        <w:rPr>
          <w:rFonts w:eastAsiaTheme="minorEastAsia"/>
          <w:noProof/>
          <w:kern w:val="2"/>
          <w:sz w:val="24"/>
          <w:szCs w:val="24"/>
          <w14:ligatures w14:val="standardContextual"/>
        </w:rPr>
      </w:pPr>
      <w:hyperlink w:anchor="_Toc155369816" w:history="1">
        <w:r w:rsidR="00BF04B4" w:rsidRPr="001603A7">
          <w:rPr>
            <w:rStyle w:val="Hyperlink"/>
            <w:noProof/>
            <w:lang w:val="it-IT"/>
          </w:rPr>
          <w:t>HIPAA poslovni saradnik</w:t>
        </w:r>
        <w:r w:rsidR="00BF04B4">
          <w:rPr>
            <w:noProof/>
            <w:webHidden/>
          </w:rPr>
          <w:tab/>
        </w:r>
        <w:r w:rsidR="00BF04B4">
          <w:rPr>
            <w:noProof/>
            <w:webHidden/>
          </w:rPr>
          <w:fldChar w:fldCharType="begin"/>
        </w:r>
        <w:r w:rsidR="00BF04B4">
          <w:rPr>
            <w:noProof/>
            <w:webHidden/>
          </w:rPr>
          <w:instrText xml:space="preserve"> PAGEREF _Toc155369816 \h </w:instrText>
        </w:r>
        <w:r w:rsidR="00BF04B4">
          <w:rPr>
            <w:noProof/>
            <w:webHidden/>
          </w:rPr>
        </w:r>
        <w:r w:rsidR="00BF04B4">
          <w:rPr>
            <w:noProof/>
            <w:webHidden/>
          </w:rPr>
          <w:fldChar w:fldCharType="separate"/>
        </w:r>
        <w:r w:rsidR="00BF04B4">
          <w:rPr>
            <w:noProof/>
            <w:webHidden/>
          </w:rPr>
          <w:t>11</w:t>
        </w:r>
        <w:r w:rsidR="00BF04B4">
          <w:rPr>
            <w:noProof/>
            <w:webHidden/>
          </w:rPr>
          <w:fldChar w:fldCharType="end"/>
        </w:r>
      </w:hyperlink>
    </w:p>
    <w:p w14:paraId="6829FE7F" w14:textId="6398271B" w:rsidR="00BF04B4" w:rsidRDefault="00624389">
      <w:pPr>
        <w:pStyle w:val="TOC5"/>
        <w:tabs>
          <w:tab w:val="right" w:leader="dot" w:pos="5030"/>
        </w:tabs>
        <w:rPr>
          <w:rFonts w:eastAsiaTheme="minorEastAsia"/>
          <w:noProof/>
          <w:kern w:val="2"/>
          <w:sz w:val="24"/>
          <w:szCs w:val="24"/>
          <w14:ligatures w14:val="standardContextual"/>
        </w:rPr>
      </w:pPr>
      <w:hyperlink w:anchor="_Toc155369817" w:history="1">
        <w:r w:rsidR="00BF04B4" w:rsidRPr="001603A7">
          <w:rPr>
            <w:rStyle w:val="Hyperlink"/>
            <w:noProof/>
            <w:lang w:val="it-IT"/>
          </w:rPr>
          <w:t>Telekomunikacioni podaci</w:t>
        </w:r>
        <w:r w:rsidR="00BF04B4">
          <w:rPr>
            <w:noProof/>
            <w:webHidden/>
          </w:rPr>
          <w:tab/>
        </w:r>
        <w:r w:rsidR="00BF04B4">
          <w:rPr>
            <w:noProof/>
            <w:webHidden/>
          </w:rPr>
          <w:fldChar w:fldCharType="begin"/>
        </w:r>
        <w:r w:rsidR="00BF04B4">
          <w:rPr>
            <w:noProof/>
            <w:webHidden/>
          </w:rPr>
          <w:instrText xml:space="preserve"> PAGEREF _Toc155369817 \h </w:instrText>
        </w:r>
        <w:r w:rsidR="00BF04B4">
          <w:rPr>
            <w:noProof/>
            <w:webHidden/>
          </w:rPr>
        </w:r>
        <w:r w:rsidR="00BF04B4">
          <w:rPr>
            <w:noProof/>
            <w:webHidden/>
          </w:rPr>
          <w:fldChar w:fldCharType="separate"/>
        </w:r>
        <w:r w:rsidR="00BF04B4">
          <w:rPr>
            <w:noProof/>
            <w:webHidden/>
          </w:rPr>
          <w:t>11</w:t>
        </w:r>
        <w:r w:rsidR="00BF04B4">
          <w:rPr>
            <w:noProof/>
            <w:webHidden/>
          </w:rPr>
          <w:fldChar w:fldCharType="end"/>
        </w:r>
      </w:hyperlink>
    </w:p>
    <w:p w14:paraId="2E15329E" w14:textId="77A83669" w:rsidR="00BF04B4" w:rsidRDefault="00624389">
      <w:pPr>
        <w:pStyle w:val="TOC5"/>
        <w:tabs>
          <w:tab w:val="right" w:leader="dot" w:pos="5030"/>
        </w:tabs>
        <w:rPr>
          <w:rFonts w:eastAsiaTheme="minorEastAsia"/>
          <w:noProof/>
          <w:kern w:val="2"/>
          <w:sz w:val="24"/>
          <w:szCs w:val="24"/>
          <w14:ligatures w14:val="standardContextual"/>
        </w:rPr>
      </w:pPr>
      <w:hyperlink w:anchor="_Toc155369818" w:history="1">
        <w:r w:rsidR="00BF04B4" w:rsidRPr="001603A7">
          <w:rPr>
            <w:rStyle w:val="Hyperlink"/>
            <w:noProof/>
            <w:lang w:val="it-IT"/>
          </w:rPr>
          <w:t>Zakon o zaštiti privatnosti potrošača Kalifornije (CCPA)</w:t>
        </w:r>
        <w:r w:rsidR="00BF04B4">
          <w:rPr>
            <w:noProof/>
            <w:webHidden/>
          </w:rPr>
          <w:tab/>
        </w:r>
        <w:r w:rsidR="00BF04B4">
          <w:rPr>
            <w:noProof/>
            <w:webHidden/>
          </w:rPr>
          <w:fldChar w:fldCharType="begin"/>
        </w:r>
        <w:r w:rsidR="00BF04B4">
          <w:rPr>
            <w:noProof/>
            <w:webHidden/>
          </w:rPr>
          <w:instrText xml:space="preserve"> PAGEREF _Toc155369818 \h </w:instrText>
        </w:r>
        <w:r w:rsidR="00BF04B4">
          <w:rPr>
            <w:noProof/>
            <w:webHidden/>
          </w:rPr>
        </w:r>
        <w:r w:rsidR="00BF04B4">
          <w:rPr>
            <w:noProof/>
            <w:webHidden/>
          </w:rPr>
          <w:fldChar w:fldCharType="separate"/>
        </w:r>
        <w:r w:rsidR="00BF04B4">
          <w:rPr>
            <w:noProof/>
            <w:webHidden/>
          </w:rPr>
          <w:t>12</w:t>
        </w:r>
        <w:r w:rsidR="00BF04B4">
          <w:rPr>
            <w:noProof/>
            <w:webHidden/>
          </w:rPr>
          <w:fldChar w:fldCharType="end"/>
        </w:r>
      </w:hyperlink>
    </w:p>
    <w:p w14:paraId="7E43A120" w14:textId="38FE22A4" w:rsidR="00BF04B4" w:rsidRDefault="00624389">
      <w:pPr>
        <w:pStyle w:val="TOC5"/>
        <w:tabs>
          <w:tab w:val="right" w:leader="dot" w:pos="5030"/>
        </w:tabs>
        <w:rPr>
          <w:rFonts w:eastAsiaTheme="minorEastAsia"/>
          <w:noProof/>
          <w:kern w:val="2"/>
          <w:sz w:val="24"/>
          <w:szCs w:val="24"/>
          <w14:ligatures w14:val="standardContextual"/>
        </w:rPr>
      </w:pPr>
      <w:hyperlink w:anchor="_Toc155369819" w:history="1">
        <w:r w:rsidR="00BF04B4" w:rsidRPr="001603A7">
          <w:rPr>
            <w:rStyle w:val="Hyperlink"/>
            <w:noProof/>
            <w:lang w:val="it-IT"/>
          </w:rPr>
          <w:t>Biometrijski podaci</w:t>
        </w:r>
        <w:r w:rsidR="00BF04B4">
          <w:rPr>
            <w:noProof/>
            <w:webHidden/>
          </w:rPr>
          <w:tab/>
        </w:r>
        <w:r w:rsidR="00BF04B4">
          <w:rPr>
            <w:noProof/>
            <w:webHidden/>
          </w:rPr>
          <w:fldChar w:fldCharType="begin"/>
        </w:r>
        <w:r w:rsidR="00BF04B4">
          <w:rPr>
            <w:noProof/>
            <w:webHidden/>
          </w:rPr>
          <w:instrText xml:space="preserve"> PAGEREF _Toc155369819 \h </w:instrText>
        </w:r>
        <w:r w:rsidR="00BF04B4">
          <w:rPr>
            <w:noProof/>
            <w:webHidden/>
          </w:rPr>
        </w:r>
        <w:r w:rsidR="00BF04B4">
          <w:rPr>
            <w:noProof/>
            <w:webHidden/>
          </w:rPr>
          <w:fldChar w:fldCharType="separate"/>
        </w:r>
        <w:r w:rsidR="00BF04B4">
          <w:rPr>
            <w:noProof/>
            <w:webHidden/>
          </w:rPr>
          <w:t>12</w:t>
        </w:r>
        <w:r w:rsidR="00BF04B4">
          <w:rPr>
            <w:noProof/>
            <w:webHidden/>
          </w:rPr>
          <w:fldChar w:fldCharType="end"/>
        </w:r>
      </w:hyperlink>
    </w:p>
    <w:p w14:paraId="03893EA4" w14:textId="46E87E4B" w:rsidR="00BF04B4" w:rsidRDefault="00624389">
      <w:pPr>
        <w:pStyle w:val="TOC5"/>
        <w:tabs>
          <w:tab w:val="right" w:leader="dot" w:pos="5030"/>
        </w:tabs>
        <w:rPr>
          <w:rFonts w:eastAsiaTheme="minorEastAsia"/>
          <w:noProof/>
          <w:kern w:val="2"/>
          <w:sz w:val="24"/>
          <w:szCs w:val="24"/>
          <w14:ligatures w14:val="standardContextual"/>
        </w:rPr>
      </w:pPr>
      <w:hyperlink w:anchor="_Toc155369820" w:history="1">
        <w:r w:rsidR="00BF04B4" w:rsidRPr="001603A7">
          <w:rPr>
            <w:rStyle w:val="Hyperlink"/>
            <w:noProof/>
            <w:lang w:val="it-IT"/>
          </w:rPr>
          <w:t>Dopunske profesionalne usluge</w:t>
        </w:r>
        <w:r w:rsidR="00BF04B4">
          <w:rPr>
            <w:noProof/>
            <w:webHidden/>
          </w:rPr>
          <w:tab/>
        </w:r>
        <w:r w:rsidR="00BF04B4">
          <w:rPr>
            <w:noProof/>
            <w:webHidden/>
          </w:rPr>
          <w:fldChar w:fldCharType="begin"/>
        </w:r>
        <w:r w:rsidR="00BF04B4">
          <w:rPr>
            <w:noProof/>
            <w:webHidden/>
          </w:rPr>
          <w:instrText xml:space="preserve"> PAGEREF _Toc155369820 \h </w:instrText>
        </w:r>
        <w:r w:rsidR="00BF04B4">
          <w:rPr>
            <w:noProof/>
            <w:webHidden/>
          </w:rPr>
        </w:r>
        <w:r w:rsidR="00BF04B4">
          <w:rPr>
            <w:noProof/>
            <w:webHidden/>
          </w:rPr>
          <w:fldChar w:fldCharType="separate"/>
        </w:r>
        <w:r w:rsidR="00BF04B4">
          <w:rPr>
            <w:noProof/>
            <w:webHidden/>
          </w:rPr>
          <w:t>12</w:t>
        </w:r>
        <w:r w:rsidR="00BF04B4">
          <w:rPr>
            <w:noProof/>
            <w:webHidden/>
          </w:rPr>
          <w:fldChar w:fldCharType="end"/>
        </w:r>
      </w:hyperlink>
    </w:p>
    <w:p w14:paraId="4334D05A" w14:textId="1C4F2123" w:rsidR="00BF04B4" w:rsidRDefault="00624389">
      <w:pPr>
        <w:pStyle w:val="TOC5"/>
        <w:tabs>
          <w:tab w:val="right" w:leader="dot" w:pos="5030"/>
        </w:tabs>
        <w:rPr>
          <w:rFonts w:eastAsiaTheme="minorEastAsia"/>
          <w:noProof/>
          <w:kern w:val="2"/>
          <w:sz w:val="24"/>
          <w:szCs w:val="24"/>
          <w14:ligatures w14:val="standardContextual"/>
        </w:rPr>
      </w:pPr>
      <w:hyperlink w:anchor="_Toc155369821" w:history="1">
        <w:r w:rsidR="00BF04B4" w:rsidRPr="001603A7">
          <w:rPr>
            <w:rStyle w:val="Hyperlink"/>
            <w:noProof/>
            <w:lang w:val="it-IT"/>
          </w:rPr>
          <w:t>Kako da kontaktirate Microsoft</w:t>
        </w:r>
        <w:r w:rsidR="00BF04B4">
          <w:rPr>
            <w:noProof/>
            <w:webHidden/>
          </w:rPr>
          <w:tab/>
        </w:r>
        <w:r w:rsidR="00BF04B4">
          <w:rPr>
            <w:noProof/>
            <w:webHidden/>
          </w:rPr>
          <w:fldChar w:fldCharType="begin"/>
        </w:r>
        <w:r w:rsidR="00BF04B4">
          <w:rPr>
            <w:noProof/>
            <w:webHidden/>
          </w:rPr>
          <w:instrText xml:space="preserve"> PAGEREF _Toc155369821 \h </w:instrText>
        </w:r>
        <w:r w:rsidR="00BF04B4">
          <w:rPr>
            <w:noProof/>
            <w:webHidden/>
          </w:rPr>
        </w:r>
        <w:r w:rsidR="00BF04B4">
          <w:rPr>
            <w:noProof/>
            <w:webHidden/>
          </w:rPr>
          <w:fldChar w:fldCharType="separate"/>
        </w:r>
        <w:r w:rsidR="00BF04B4">
          <w:rPr>
            <w:noProof/>
            <w:webHidden/>
          </w:rPr>
          <w:t>12</w:t>
        </w:r>
        <w:r w:rsidR="00BF04B4">
          <w:rPr>
            <w:noProof/>
            <w:webHidden/>
          </w:rPr>
          <w:fldChar w:fldCharType="end"/>
        </w:r>
      </w:hyperlink>
    </w:p>
    <w:p w14:paraId="5C29DE11" w14:textId="419E2A3A" w:rsidR="00BF04B4" w:rsidRDefault="00624389">
      <w:pPr>
        <w:pStyle w:val="TOC1"/>
        <w:rPr>
          <w:rFonts w:eastAsiaTheme="minorEastAsia"/>
          <w:b w:val="0"/>
          <w:caps w:val="0"/>
          <w:noProof/>
          <w:kern w:val="2"/>
          <w:sz w:val="24"/>
          <w:szCs w:val="24"/>
          <w14:ligatures w14:val="standardContextual"/>
        </w:rPr>
      </w:pPr>
      <w:hyperlink w:anchor="_Toc155369822" w:history="1">
        <w:r w:rsidR="00BF04B4" w:rsidRPr="001603A7">
          <w:rPr>
            <w:rStyle w:val="Hyperlink"/>
            <w:noProof/>
          </w:rPr>
          <w:t>Dodatak A – Bezbednosne mere</w:t>
        </w:r>
        <w:r w:rsidR="00BF04B4">
          <w:rPr>
            <w:noProof/>
            <w:webHidden/>
          </w:rPr>
          <w:tab/>
        </w:r>
        <w:r w:rsidR="00BF04B4">
          <w:rPr>
            <w:noProof/>
            <w:webHidden/>
          </w:rPr>
          <w:fldChar w:fldCharType="begin"/>
        </w:r>
        <w:r w:rsidR="00BF04B4">
          <w:rPr>
            <w:noProof/>
            <w:webHidden/>
          </w:rPr>
          <w:instrText xml:space="preserve"> PAGEREF _Toc155369822 \h </w:instrText>
        </w:r>
        <w:r w:rsidR="00BF04B4">
          <w:rPr>
            <w:noProof/>
            <w:webHidden/>
          </w:rPr>
        </w:r>
        <w:r w:rsidR="00BF04B4">
          <w:rPr>
            <w:noProof/>
            <w:webHidden/>
          </w:rPr>
          <w:fldChar w:fldCharType="separate"/>
        </w:r>
        <w:r w:rsidR="00BF04B4">
          <w:rPr>
            <w:noProof/>
            <w:webHidden/>
          </w:rPr>
          <w:t>13</w:t>
        </w:r>
        <w:r w:rsidR="00BF04B4">
          <w:rPr>
            <w:noProof/>
            <w:webHidden/>
          </w:rPr>
          <w:fldChar w:fldCharType="end"/>
        </w:r>
      </w:hyperlink>
    </w:p>
    <w:p w14:paraId="4D39160E" w14:textId="4C9CBE37" w:rsidR="00BF04B4" w:rsidRDefault="00624389">
      <w:pPr>
        <w:pStyle w:val="TOC1"/>
        <w:rPr>
          <w:rFonts w:eastAsiaTheme="minorEastAsia"/>
          <w:b w:val="0"/>
          <w:caps w:val="0"/>
          <w:noProof/>
          <w:kern w:val="2"/>
          <w:sz w:val="24"/>
          <w:szCs w:val="24"/>
          <w14:ligatures w14:val="standardContextual"/>
        </w:rPr>
      </w:pPr>
      <w:hyperlink w:anchor="_Toc155369823" w:history="1">
        <w:r w:rsidR="00BF04B4" w:rsidRPr="001603A7">
          <w:rPr>
            <w:rStyle w:val="Hyperlink"/>
            <w:noProof/>
          </w:rPr>
          <w:t>Dodatak B – Lica na koja se odnose podaci i kategorije ličnih podataka</w:t>
        </w:r>
        <w:r w:rsidR="00BF04B4">
          <w:rPr>
            <w:noProof/>
            <w:webHidden/>
          </w:rPr>
          <w:tab/>
        </w:r>
        <w:r w:rsidR="00BF04B4">
          <w:rPr>
            <w:noProof/>
            <w:webHidden/>
          </w:rPr>
          <w:fldChar w:fldCharType="begin"/>
        </w:r>
        <w:r w:rsidR="00BF04B4">
          <w:rPr>
            <w:noProof/>
            <w:webHidden/>
          </w:rPr>
          <w:instrText xml:space="preserve"> PAGEREF _Toc155369823 \h </w:instrText>
        </w:r>
        <w:r w:rsidR="00BF04B4">
          <w:rPr>
            <w:noProof/>
            <w:webHidden/>
          </w:rPr>
        </w:r>
        <w:r w:rsidR="00BF04B4">
          <w:rPr>
            <w:noProof/>
            <w:webHidden/>
          </w:rPr>
          <w:fldChar w:fldCharType="separate"/>
        </w:r>
        <w:r w:rsidR="00BF04B4">
          <w:rPr>
            <w:noProof/>
            <w:webHidden/>
          </w:rPr>
          <w:t>16</w:t>
        </w:r>
        <w:r w:rsidR="00BF04B4">
          <w:rPr>
            <w:noProof/>
            <w:webHidden/>
          </w:rPr>
          <w:fldChar w:fldCharType="end"/>
        </w:r>
      </w:hyperlink>
    </w:p>
    <w:p w14:paraId="220FF5CC" w14:textId="22C9922F" w:rsidR="00BF04B4" w:rsidRDefault="00624389">
      <w:pPr>
        <w:pStyle w:val="TOC1"/>
        <w:rPr>
          <w:rFonts w:eastAsiaTheme="minorEastAsia"/>
          <w:b w:val="0"/>
          <w:caps w:val="0"/>
          <w:noProof/>
          <w:kern w:val="2"/>
          <w:sz w:val="24"/>
          <w:szCs w:val="24"/>
          <w14:ligatures w14:val="standardContextual"/>
        </w:rPr>
      </w:pPr>
      <w:hyperlink w:anchor="_Toc155369824" w:history="1">
        <w:r w:rsidR="00BF04B4" w:rsidRPr="001603A7">
          <w:rPr>
            <w:rStyle w:val="Hyperlink"/>
            <w:noProof/>
            <w:lang w:val="it-IT"/>
          </w:rPr>
          <w:t>Dodatak C – Dodatak o dodatnim zaštitnim merama</w:t>
        </w:r>
        <w:r w:rsidR="00BF04B4">
          <w:rPr>
            <w:noProof/>
            <w:webHidden/>
          </w:rPr>
          <w:tab/>
        </w:r>
        <w:r w:rsidR="00BF04B4">
          <w:rPr>
            <w:noProof/>
            <w:webHidden/>
          </w:rPr>
          <w:fldChar w:fldCharType="begin"/>
        </w:r>
        <w:r w:rsidR="00BF04B4">
          <w:rPr>
            <w:noProof/>
            <w:webHidden/>
          </w:rPr>
          <w:instrText xml:space="preserve"> PAGEREF _Toc155369824 \h </w:instrText>
        </w:r>
        <w:r w:rsidR="00BF04B4">
          <w:rPr>
            <w:noProof/>
            <w:webHidden/>
          </w:rPr>
        </w:r>
        <w:r w:rsidR="00BF04B4">
          <w:rPr>
            <w:noProof/>
            <w:webHidden/>
          </w:rPr>
          <w:fldChar w:fldCharType="separate"/>
        </w:r>
        <w:r w:rsidR="00BF04B4">
          <w:rPr>
            <w:noProof/>
            <w:webHidden/>
          </w:rPr>
          <w:t>18</w:t>
        </w:r>
        <w:r w:rsidR="00BF04B4">
          <w:rPr>
            <w:noProof/>
            <w:webHidden/>
          </w:rPr>
          <w:fldChar w:fldCharType="end"/>
        </w:r>
      </w:hyperlink>
    </w:p>
    <w:p w14:paraId="59555D5D" w14:textId="01BBD6AA" w:rsidR="00BF04B4" w:rsidRDefault="00624389">
      <w:pPr>
        <w:pStyle w:val="TOC1"/>
        <w:rPr>
          <w:rFonts w:eastAsiaTheme="minorEastAsia"/>
          <w:b w:val="0"/>
          <w:caps w:val="0"/>
          <w:noProof/>
          <w:kern w:val="2"/>
          <w:sz w:val="24"/>
          <w:szCs w:val="24"/>
          <w14:ligatures w14:val="standardContextual"/>
        </w:rPr>
      </w:pPr>
      <w:hyperlink w:anchor="_Toc155369825" w:history="1">
        <w:r w:rsidR="00BF04B4" w:rsidRPr="001603A7">
          <w:rPr>
            <w:rStyle w:val="Hyperlink"/>
            <w:noProof/>
            <w:lang w:val="it-IT"/>
          </w:rPr>
          <w:t>Prilog 1 – Uslovi Opšte uredbe o zaštiti podataka Evropske unije</w:t>
        </w:r>
        <w:r w:rsidR="00BF04B4">
          <w:rPr>
            <w:noProof/>
            <w:webHidden/>
          </w:rPr>
          <w:tab/>
        </w:r>
        <w:r w:rsidR="00BF04B4">
          <w:rPr>
            <w:noProof/>
            <w:webHidden/>
          </w:rPr>
          <w:fldChar w:fldCharType="begin"/>
        </w:r>
        <w:r w:rsidR="00BF04B4">
          <w:rPr>
            <w:noProof/>
            <w:webHidden/>
          </w:rPr>
          <w:instrText xml:space="preserve"> PAGEREF _Toc155369825 \h </w:instrText>
        </w:r>
        <w:r w:rsidR="00BF04B4">
          <w:rPr>
            <w:noProof/>
            <w:webHidden/>
          </w:rPr>
        </w:r>
        <w:r w:rsidR="00BF04B4">
          <w:rPr>
            <w:noProof/>
            <w:webHidden/>
          </w:rPr>
          <w:fldChar w:fldCharType="separate"/>
        </w:r>
        <w:r w:rsidR="00BF04B4">
          <w:rPr>
            <w:noProof/>
            <w:webHidden/>
          </w:rPr>
          <w:t>19</w:t>
        </w:r>
        <w:r w:rsidR="00BF04B4">
          <w:rPr>
            <w:noProof/>
            <w:webHidden/>
          </w:rPr>
          <w:fldChar w:fldCharType="end"/>
        </w:r>
      </w:hyperlink>
    </w:p>
    <w:p w14:paraId="078B3149" w14:textId="3AEB92D9" w:rsidR="00D70DF3" w:rsidRDefault="00A430D3" w:rsidP="002F3D6C">
      <w:pPr>
        <w:pStyle w:val="TOC1"/>
        <w:sectPr w:rsidR="00D70DF3" w:rsidSect="00EC0E45">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9796"/>
      <w:bookmarkStart w:id="6" w:name="Introduction"/>
      <w:r>
        <w:t>Uvod</w:t>
      </w:r>
      <w:bookmarkEnd w:id="2"/>
      <w:bookmarkEnd w:id="3"/>
      <w:bookmarkEnd w:id="4"/>
      <w:bookmarkEnd w:id="5"/>
    </w:p>
    <w:p w14:paraId="6CE39BF0" w14:textId="42756ACC"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 xml:space="preserve">Strane </w:t>
      </w:r>
      <w:proofErr w:type="spellStart"/>
      <w:r>
        <w:t>su</w:t>
      </w:r>
      <w:proofErr w:type="spellEnd"/>
      <w:r>
        <w:t xml:space="preserve"> </w:t>
      </w:r>
      <w:proofErr w:type="spellStart"/>
      <w:r>
        <w:t>saglasne</w:t>
      </w:r>
      <w:proofErr w:type="spellEnd"/>
      <w:r>
        <w:t xml:space="preserve"> da </w:t>
      </w:r>
      <w:proofErr w:type="spellStart"/>
      <w:r>
        <w:t>ovaj</w:t>
      </w:r>
      <w:proofErr w:type="spellEnd"/>
      <w:r>
        <w:t xml:space="preserve"> </w:t>
      </w:r>
      <w:proofErr w:type="spellStart"/>
      <w:r>
        <w:t>Dodatak</w:t>
      </w:r>
      <w:proofErr w:type="spellEnd"/>
      <w:r>
        <w:t xml:space="preserve"> o </w:t>
      </w:r>
      <w:proofErr w:type="spellStart"/>
      <w:r>
        <w:t>zaštiti</w:t>
      </w:r>
      <w:proofErr w:type="spellEnd"/>
      <w:r>
        <w:t xml:space="preserve"> </w:t>
      </w:r>
      <w:proofErr w:type="spellStart"/>
      <w:r>
        <w:t>podataka</w:t>
      </w:r>
      <w:proofErr w:type="spellEnd"/>
      <w:r>
        <w:t xml:space="preserve"> za Microsoft </w:t>
      </w:r>
      <w:proofErr w:type="spellStart"/>
      <w:r>
        <w:t>proizvode</w:t>
      </w:r>
      <w:proofErr w:type="spellEnd"/>
      <w:r>
        <w:t xml:space="preserve"> </w:t>
      </w:r>
      <w:proofErr w:type="spellStart"/>
      <w:r>
        <w:t>i</w:t>
      </w:r>
      <w:proofErr w:type="spellEnd"/>
      <w:r>
        <w:t xml:space="preserve"> </w:t>
      </w:r>
      <w:proofErr w:type="spellStart"/>
      <w:r>
        <w:t>usluge</w:t>
      </w:r>
      <w:proofErr w:type="spellEnd"/>
      <w:r>
        <w:t xml:space="preserve"> („</w:t>
      </w:r>
      <w:proofErr w:type="gramStart"/>
      <w:r>
        <w:t>DPA“</w:t>
      </w:r>
      <w:proofErr w:type="gramEnd"/>
      <w:r>
        <w:t xml:space="preserve">) </w:t>
      </w:r>
      <w:proofErr w:type="spellStart"/>
      <w:r>
        <w:t>formuliše</w:t>
      </w:r>
      <w:proofErr w:type="spellEnd"/>
      <w:r>
        <w:t xml:space="preserve"> </w:t>
      </w:r>
      <w:proofErr w:type="spellStart"/>
      <w:r>
        <w:t>njihove</w:t>
      </w:r>
      <w:proofErr w:type="spellEnd"/>
      <w:r>
        <w:t xml:space="preserve"> </w:t>
      </w:r>
      <w:proofErr w:type="spellStart"/>
      <w:r>
        <w:t>obaveze</w:t>
      </w:r>
      <w:proofErr w:type="spellEnd"/>
      <w:r>
        <w:t xml:space="preserve"> u </w:t>
      </w:r>
      <w:proofErr w:type="spellStart"/>
      <w:r>
        <w:t>pogledu</w:t>
      </w:r>
      <w:proofErr w:type="spellEnd"/>
      <w:r>
        <w:t xml:space="preserve"> </w:t>
      </w:r>
      <w:proofErr w:type="spellStart"/>
      <w:r>
        <w:t>obrade</w:t>
      </w:r>
      <w:proofErr w:type="spellEnd"/>
      <w:r>
        <w:t xml:space="preserve"> </w:t>
      </w:r>
      <w:r w:rsidR="00F5458B">
        <w:t>I </w:t>
      </w:r>
      <w:proofErr w:type="spellStart"/>
      <w:r>
        <w:t>bezbednosti</w:t>
      </w:r>
      <w:proofErr w:type="spellEnd"/>
      <w:r>
        <w:t xml:space="preserve"> </w:t>
      </w:r>
      <w:proofErr w:type="spellStart"/>
      <w:r>
        <w:t>Klijentovih</w:t>
      </w:r>
      <w:proofErr w:type="spellEnd"/>
      <w:r>
        <w:t xml:space="preserve"> </w:t>
      </w:r>
      <w:proofErr w:type="spellStart"/>
      <w:r>
        <w:t>podataka</w:t>
      </w:r>
      <w:proofErr w:type="spellEnd"/>
      <w:r>
        <w:t xml:space="preserve">, </w:t>
      </w:r>
      <w:proofErr w:type="spellStart"/>
      <w:r>
        <w:t>Podataka</w:t>
      </w:r>
      <w:proofErr w:type="spellEnd"/>
      <w:r>
        <w:t xml:space="preserve"> o </w:t>
      </w:r>
      <w:proofErr w:type="spellStart"/>
      <w:r>
        <w:t>Profesionalnim</w:t>
      </w:r>
      <w:proofErr w:type="spellEnd"/>
      <w:r>
        <w:t xml:space="preserve"> </w:t>
      </w:r>
      <w:proofErr w:type="spellStart"/>
      <w:r>
        <w:t>uslugama</w:t>
      </w:r>
      <w:proofErr w:type="spellEnd"/>
      <w:r>
        <w:t xml:space="preserve"> </w:t>
      </w:r>
      <w:proofErr w:type="spellStart"/>
      <w:r>
        <w:t>i</w:t>
      </w:r>
      <w:proofErr w:type="spellEnd"/>
      <w:r>
        <w:t xml:space="preserve"> </w:t>
      </w:r>
      <w:proofErr w:type="spellStart"/>
      <w:r>
        <w:t>Ličnim</w:t>
      </w:r>
      <w:proofErr w:type="spellEnd"/>
      <w:r>
        <w:t xml:space="preserve"> </w:t>
      </w:r>
      <w:proofErr w:type="spellStart"/>
      <w:r>
        <w:t>podacima</w:t>
      </w:r>
      <w:proofErr w:type="spellEnd"/>
      <w:r>
        <w:t xml:space="preserve"> u </w:t>
      </w:r>
      <w:proofErr w:type="spellStart"/>
      <w:r>
        <w:t>vezi</w:t>
      </w:r>
      <w:proofErr w:type="spellEnd"/>
      <w:r>
        <w:t xml:space="preserve"> </w:t>
      </w:r>
      <w:proofErr w:type="spellStart"/>
      <w:r>
        <w:t>sa</w:t>
      </w:r>
      <w:proofErr w:type="spellEnd"/>
      <w:r>
        <w:t xml:space="preserve"> </w:t>
      </w:r>
      <w:proofErr w:type="spellStart"/>
      <w:r>
        <w:t>Proizvodima</w:t>
      </w:r>
      <w:proofErr w:type="spellEnd"/>
      <w:r>
        <w:t xml:space="preserve"> </w:t>
      </w:r>
      <w:proofErr w:type="spellStart"/>
      <w:r>
        <w:t>i</w:t>
      </w:r>
      <w:proofErr w:type="spellEnd"/>
      <w:r>
        <w:t xml:space="preserve"> </w:t>
      </w:r>
      <w:proofErr w:type="spellStart"/>
      <w:r>
        <w:t>Uslugama</w:t>
      </w:r>
      <w:proofErr w:type="spellEnd"/>
      <w:r>
        <w:t xml:space="preserve">. DPA je </w:t>
      </w:r>
      <w:proofErr w:type="spellStart"/>
      <w:r>
        <w:t>obuhvaćen</w:t>
      </w:r>
      <w:proofErr w:type="spellEnd"/>
      <w:r>
        <w:t xml:space="preserve"> </w:t>
      </w:r>
      <w:proofErr w:type="spellStart"/>
      <w:r>
        <w:t>Uslovima</w:t>
      </w:r>
      <w:proofErr w:type="spellEnd"/>
      <w:r>
        <w:t xml:space="preserve"> </w:t>
      </w:r>
      <w:proofErr w:type="spellStart"/>
      <w:r>
        <w:t>korišćenja</w:t>
      </w:r>
      <w:proofErr w:type="spellEnd"/>
      <w:r>
        <w:t xml:space="preserve"> </w:t>
      </w:r>
      <w:proofErr w:type="spellStart"/>
      <w:r>
        <w:t>proizvoda</w:t>
      </w:r>
      <w:proofErr w:type="spellEnd"/>
      <w:r>
        <w:t xml:space="preserve"> </w:t>
      </w:r>
      <w:proofErr w:type="spellStart"/>
      <w:r>
        <w:t>i</w:t>
      </w:r>
      <w:proofErr w:type="spellEnd"/>
      <w:r>
        <w:t xml:space="preserve"> </w:t>
      </w:r>
      <w:proofErr w:type="spellStart"/>
      <w:r>
        <w:t>drugim</w:t>
      </w:r>
      <w:proofErr w:type="spellEnd"/>
      <w:r>
        <w:t xml:space="preserve"> Microsoft </w:t>
      </w:r>
      <w:proofErr w:type="spellStart"/>
      <w:r>
        <w:t>ugovorima</w:t>
      </w:r>
      <w:proofErr w:type="spellEnd"/>
      <w:r>
        <w:t xml:space="preserve"> </w:t>
      </w:r>
      <w:proofErr w:type="spellStart"/>
      <w:r>
        <w:t>samim</w:t>
      </w:r>
      <w:proofErr w:type="spellEnd"/>
      <w:r>
        <w:t xml:space="preserve"> </w:t>
      </w:r>
      <w:proofErr w:type="spellStart"/>
      <w:r>
        <w:t>pozivanjem</w:t>
      </w:r>
      <w:proofErr w:type="spellEnd"/>
      <w:r>
        <w:t xml:space="preserve"> </w:t>
      </w:r>
      <w:proofErr w:type="spellStart"/>
      <w:r>
        <w:t>na</w:t>
      </w:r>
      <w:proofErr w:type="spellEnd"/>
      <w:r>
        <w:t xml:space="preserve"> </w:t>
      </w:r>
      <w:proofErr w:type="spellStart"/>
      <w:r>
        <w:t>isti</w:t>
      </w:r>
      <w:proofErr w:type="spellEnd"/>
      <w:r>
        <w:t xml:space="preserve">. Strane </w:t>
      </w:r>
      <w:proofErr w:type="spellStart"/>
      <w:r>
        <w:t>su</w:t>
      </w:r>
      <w:proofErr w:type="spellEnd"/>
      <w:r>
        <w:t xml:space="preserve"> </w:t>
      </w:r>
      <w:proofErr w:type="spellStart"/>
      <w:r>
        <w:t>takođe</w:t>
      </w:r>
      <w:proofErr w:type="spellEnd"/>
      <w:r>
        <w:t xml:space="preserve"> </w:t>
      </w:r>
      <w:proofErr w:type="spellStart"/>
      <w:r>
        <w:t>saglasne</w:t>
      </w:r>
      <w:proofErr w:type="spellEnd"/>
      <w:r>
        <w:t xml:space="preserve"> da, </w:t>
      </w:r>
      <w:proofErr w:type="spellStart"/>
      <w:r>
        <w:t>osim</w:t>
      </w:r>
      <w:proofErr w:type="spellEnd"/>
      <w:r>
        <w:t xml:space="preserve"> </w:t>
      </w:r>
      <w:proofErr w:type="spellStart"/>
      <w:r>
        <w:t>ako</w:t>
      </w:r>
      <w:proofErr w:type="spellEnd"/>
      <w:r>
        <w:t xml:space="preserve"> ne </w:t>
      </w:r>
      <w:proofErr w:type="spellStart"/>
      <w:r>
        <w:t>postoji</w:t>
      </w:r>
      <w:proofErr w:type="spellEnd"/>
      <w:r>
        <w:t xml:space="preserve"> </w:t>
      </w:r>
      <w:proofErr w:type="spellStart"/>
      <w:r>
        <w:t>poseban</w:t>
      </w:r>
      <w:proofErr w:type="spellEnd"/>
      <w:r>
        <w:t xml:space="preserve"> </w:t>
      </w:r>
      <w:proofErr w:type="spellStart"/>
      <w:r>
        <w:t>ugovor</w:t>
      </w:r>
      <w:proofErr w:type="spellEnd"/>
      <w:r>
        <w:t xml:space="preserve"> o </w:t>
      </w:r>
      <w:proofErr w:type="spellStart"/>
      <w:r>
        <w:t>Profesionalnim</w:t>
      </w:r>
      <w:proofErr w:type="spellEnd"/>
      <w:r>
        <w:t xml:space="preserve"> </w:t>
      </w:r>
      <w:proofErr w:type="spellStart"/>
      <w:r>
        <w:t>uslugama</w:t>
      </w:r>
      <w:proofErr w:type="spellEnd"/>
      <w:r>
        <w:t xml:space="preserve">, </w:t>
      </w:r>
      <w:proofErr w:type="spellStart"/>
      <w:r>
        <w:t>ovaj</w:t>
      </w:r>
      <w:proofErr w:type="spellEnd"/>
      <w:r>
        <w:t xml:space="preserve"> DPA </w:t>
      </w:r>
      <w:proofErr w:type="spellStart"/>
      <w:r>
        <w:t>reguliše</w:t>
      </w:r>
      <w:proofErr w:type="spellEnd"/>
      <w:r>
        <w:t xml:space="preserve"> </w:t>
      </w:r>
      <w:proofErr w:type="spellStart"/>
      <w:r>
        <w:t>obradu</w:t>
      </w:r>
      <w:proofErr w:type="spellEnd"/>
      <w:r>
        <w:t xml:space="preserve"> </w:t>
      </w:r>
      <w:proofErr w:type="spellStart"/>
      <w:r>
        <w:t>i</w:t>
      </w:r>
      <w:proofErr w:type="spellEnd"/>
      <w:r>
        <w:t xml:space="preserve"> </w:t>
      </w:r>
      <w:proofErr w:type="spellStart"/>
      <w:r>
        <w:t>bezbednost</w:t>
      </w:r>
      <w:proofErr w:type="spellEnd"/>
      <w:r>
        <w:t xml:space="preserve"> </w:t>
      </w:r>
      <w:proofErr w:type="spellStart"/>
      <w:r>
        <w:t>Podataka</w:t>
      </w:r>
      <w:proofErr w:type="spellEnd"/>
      <w:r>
        <w:t xml:space="preserve"> o </w:t>
      </w:r>
      <w:proofErr w:type="spellStart"/>
      <w:r>
        <w:t>profesionalnim</w:t>
      </w:r>
      <w:proofErr w:type="spellEnd"/>
      <w:r>
        <w:t xml:space="preserve"> </w:t>
      </w:r>
      <w:proofErr w:type="spellStart"/>
      <w:r>
        <w:t>uslugama</w:t>
      </w:r>
      <w:proofErr w:type="spellEnd"/>
      <w:r>
        <w:t xml:space="preserve">. </w:t>
      </w:r>
      <w:proofErr w:type="spellStart"/>
      <w:r>
        <w:t>Posebni</w:t>
      </w:r>
      <w:proofErr w:type="spellEnd"/>
      <w:r>
        <w:t xml:space="preserve"> </w:t>
      </w:r>
      <w:proofErr w:type="spellStart"/>
      <w:r>
        <w:t>uslovi</w:t>
      </w:r>
      <w:proofErr w:type="spellEnd"/>
      <w:r>
        <w:t xml:space="preserve">, </w:t>
      </w:r>
      <w:proofErr w:type="spellStart"/>
      <w:r>
        <w:t>uključujući</w:t>
      </w:r>
      <w:proofErr w:type="spellEnd"/>
      <w:r>
        <w:t xml:space="preserve"> </w:t>
      </w:r>
      <w:proofErr w:type="spellStart"/>
      <w:r>
        <w:t>različite</w:t>
      </w:r>
      <w:proofErr w:type="spellEnd"/>
      <w:r>
        <w:t xml:space="preserve"> </w:t>
      </w:r>
      <w:proofErr w:type="spellStart"/>
      <w:r>
        <w:t>uslove</w:t>
      </w:r>
      <w:proofErr w:type="spellEnd"/>
      <w:r>
        <w:t xml:space="preserve"> za </w:t>
      </w:r>
      <w:proofErr w:type="spellStart"/>
      <w:r>
        <w:t>privatnost</w:t>
      </w:r>
      <w:proofErr w:type="spellEnd"/>
      <w:r>
        <w:t xml:space="preserve"> </w:t>
      </w:r>
      <w:proofErr w:type="spellStart"/>
      <w:r>
        <w:t>i</w:t>
      </w:r>
      <w:proofErr w:type="spellEnd"/>
      <w:r>
        <w:t xml:space="preserve"> </w:t>
      </w:r>
      <w:proofErr w:type="spellStart"/>
      <w:r>
        <w:t>bezbednost</w:t>
      </w:r>
      <w:proofErr w:type="spellEnd"/>
      <w:r>
        <w:t xml:space="preserve">, </w:t>
      </w:r>
      <w:proofErr w:type="spellStart"/>
      <w:r>
        <w:t>regulišu</w:t>
      </w:r>
      <w:proofErr w:type="spellEnd"/>
      <w:r>
        <w:t xml:space="preserve"> </w:t>
      </w:r>
      <w:proofErr w:type="spellStart"/>
      <w:r>
        <w:t>Klijentovo</w:t>
      </w:r>
      <w:proofErr w:type="spellEnd"/>
      <w:r>
        <w:t xml:space="preserve"> </w:t>
      </w:r>
      <w:proofErr w:type="spellStart"/>
      <w:r>
        <w:t>korišćenje</w:t>
      </w:r>
      <w:proofErr w:type="spellEnd"/>
      <w:r>
        <w:t xml:space="preserve"> </w:t>
      </w:r>
      <w:proofErr w:type="spellStart"/>
      <w:r>
        <w:t>Proizvoda</w:t>
      </w:r>
      <w:proofErr w:type="spellEnd"/>
      <w:r>
        <w:t xml:space="preserve"> koji </w:t>
      </w:r>
      <w:proofErr w:type="spellStart"/>
      <w:r>
        <w:t>nisu</w:t>
      </w:r>
      <w:proofErr w:type="spellEnd"/>
      <w:r>
        <w:t xml:space="preserve"> </w:t>
      </w:r>
      <w:proofErr w:type="spellStart"/>
      <w:r>
        <w:t>Microsoftovi</w:t>
      </w:r>
      <w:proofErr w:type="spellEnd"/>
      <w:r>
        <w:t xml:space="preserve">. </w:t>
      </w:r>
    </w:p>
    <w:p w14:paraId="422640FD" w14:textId="77777777" w:rsidR="004A16D2" w:rsidRPr="00343F90" w:rsidRDefault="004A16D2" w:rsidP="004A16D2">
      <w:pPr>
        <w:pStyle w:val="ProductList-Body"/>
        <w:spacing w:after="120"/>
        <w:rPr>
          <w:lang w:val="it-IT"/>
        </w:rPr>
      </w:pPr>
      <w:bookmarkStart w:id="13" w:name="_Toc42764827"/>
      <w:bookmarkEnd w:id="7"/>
      <w:bookmarkEnd w:id="8"/>
      <w:bookmarkEnd w:id="9"/>
      <w:r w:rsidRPr="00343F90">
        <w:rPr>
          <w:lang w:val="it-IT"/>
        </w:rPr>
        <w:t>U slučaju bilo kojih sukoba ili nedoslednosti između Uslova DPA i bilo kojih drugih uslova u Klijentovom ugovoru o količinskom licenciranju ili drugim primenjivim ugovorima u vezi sa Proizvodima i Uslugama („Klijentov ugovor</w:t>
      </w:r>
      <w:r>
        <w:rPr>
          <w:lang w:val="it-IT"/>
        </w:rPr>
        <w:t>“</w:t>
      </w:r>
      <w:r w:rsidRPr="00343F90">
        <w:rPr>
          <w:lang w:val="it-IT"/>
        </w:rPr>
        <w:t xml:space="preserve">), Uslovi DPA će biti merodavni. Odredbe Uslova DPA prevazilaze sve sukobljene odredbe Microsoft izjave o privatnosti koje se inače mogu primeniti na obradu Klijentovih podataka, Podataka profesionalnih usluga ili Ličnih podataka kako su ovde definisani. </w:t>
      </w:r>
    </w:p>
    <w:p w14:paraId="5097FDE7" w14:textId="77777777" w:rsidR="004A16D2" w:rsidRPr="00343F90" w:rsidRDefault="004A16D2" w:rsidP="004A16D2">
      <w:pPr>
        <w:pStyle w:val="ProductList-Body"/>
        <w:spacing w:after="120"/>
        <w:rPr>
          <w:lang w:val="it-IT"/>
        </w:rPr>
      </w:pPr>
      <w:r w:rsidRPr="00343F90">
        <w:rPr>
          <w:lang w:val="it-IT"/>
        </w:rPr>
        <w:t>Microsoft se u ovom DPA obavezuje prema svim Klijentima sa postojećim Klijentovim ugovorom. Ove obaveze su obavezujuće za Microsoft u pogledu Klijenta nezavisno od (1) Uslova korišćenja proizvoda koji su inače primenjivi na bilo koju pretplatu na Proizvod ili licencu ili (2) bilo kog drugog ugovora koji se poziva na Uslove korišćenja proizvoda.</w:t>
      </w:r>
    </w:p>
    <w:p w14:paraId="5EBB00B4" w14:textId="77777777" w:rsidR="00DD6D76" w:rsidRPr="00FC77AC" w:rsidRDefault="00DD6D76" w:rsidP="00DD6D76">
      <w:pPr>
        <w:pStyle w:val="ProductList-SubSubSectionHeading"/>
        <w:spacing w:after="120"/>
        <w:outlineLvl w:val="1"/>
      </w:pPr>
      <w:bookmarkStart w:id="14" w:name="_Toc155369797"/>
      <w:proofErr w:type="spellStart"/>
      <w:r>
        <w:t>Primenljivi</w:t>
      </w:r>
      <w:proofErr w:type="spellEnd"/>
      <w:r>
        <w:t xml:space="preserve"> </w:t>
      </w:r>
      <w:proofErr w:type="spellStart"/>
      <w:r>
        <w:t>Uslovi</w:t>
      </w:r>
      <w:proofErr w:type="spellEnd"/>
      <w:r>
        <w:t xml:space="preserve"> DPA </w:t>
      </w:r>
      <w:proofErr w:type="spellStart"/>
      <w:r>
        <w:t>i</w:t>
      </w:r>
      <w:proofErr w:type="spellEnd"/>
      <w:r>
        <w:t xml:space="preserve"> </w:t>
      </w:r>
      <w:proofErr w:type="spellStart"/>
      <w:r>
        <w:t>ažuriranja</w:t>
      </w:r>
      <w:bookmarkEnd w:id="13"/>
      <w:bookmarkEnd w:id="14"/>
      <w:proofErr w:type="spellEnd"/>
    </w:p>
    <w:p w14:paraId="4716D8C6" w14:textId="77777777" w:rsidR="00DD6D76" w:rsidRPr="00FC77AC" w:rsidRDefault="00DD6D76" w:rsidP="00DD6D76">
      <w:pPr>
        <w:pStyle w:val="ProductList-Body"/>
        <w:spacing w:after="120"/>
        <w:ind w:left="187"/>
        <w:outlineLvl w:val="2"/>
      </w:pPr>
      <w:proofErr w:type="spellStart"/>
      <w:r>
        <w:rPr>
          <w:b/>
          <w:color w:val="0072C6"/>
        </w:rPr>
        <w:t>Ograničenja</w:t>
      </w:r>
      <w:proofErr w:type="spellEnd"/>
      <w:r>
        <w:rPr>
          <w:b/>
          <w:color w:val="0072C6"/>
        </w:rPr>
        <w:t xml:space="preserve"> za </w:t>
      </w:r>
      <w:proofErr w:type="spellStart"/>
      <w:r>
        <w:rPr>
          <w:b/>
          <w:color w:val="0072C6"/>
        </w:rPr>
        <w:t>ažuriranja</w:t>
      </w:r>
      <w:proofErr w:type="spellEnd"/>
    </w:p>
    <w:p w14:paraId="37358F91" w14:textId="77777777" w:rsidR="00E52B43" w:rsidRPr="00343F90" w:rsidRDefault="00E52B43" w:rsidP="00E52B43">
      <w:pPr>
        <w:pStyle w:val="ProductList-Body"/>
        <w:spacing w:after="120"/>
        <w:ind w:left="158"/>
        <w:rPr>
          <w:lang w:val="it-IT"/>
        </w:rPr>
      </w:pPr>
      <w:bookmarkStart w:id="15" w:name="_Hlk40343587"/>
      <w:r w:rsidRPr="00343F90">
        <w:rPr>
          <w:lang w:val="it-IT"/>
        </w:rPr>
        <w:t xml:space="preserve">Kada Klijent obnavlja ili kupuje novu pretplatu na Proizvod ili zaključuje radni nalog za Profesionalne usluge, primeniće se u tom trenutku važeći Uslovi DPA koji se neće menjati tokom pretplate Klijenta za taj Proizvod ili perioda važenja za tu Profesionalnu uslugu. Kada Klijent stekne stalnu licencu za Softver, primeniće se u tom trenutku važeći Uslovi DPA (u skladu sa istom odredbom za utvrđivanje u tom trenutku primenjivih Uslova korišćenja proizvoda za taj Softver u Klijentovom ugovoru) i neće se menjati tokom Klijentove licence za taj Softver. </w:t>
      </w:r>
    </w:p>
    <w:p w14:paraId="2112911C" w14:textId="77777777" w:rsidR="00DD6D76" w:rsidRPr="007A0FA7" w:rsidRDefault="00DD6D76" w:rsidP="00DD6D76">
      <w:pPr>
        <w:pStyle w:val="ProductList-Body"/>
        <w:spacing w:after="120"/>
        <w:ind w:left="187"/>
        <w:outlineLvl w:val="2"/>
        <w:rPr>
          <w:lang w:val="it-IT"/>
        </w:rPr>
      </w:pPr>
      <w:r w:rsidRPr="007A0FA7">
        <w:rPr>
          <w:b/>
          <w:color w:val="0072C6"/>
          <w:lang w:val="it-IT"/>
        </w:rPr>
        <w:t>Nove funkcije, dodaci ili povezani softver</w:t>
      </w:r>
      <w:bookmarkEnd w:id="15"/>
    </w:p>
    <w:p w14:paraId="6055A2C1" w14:textId="6E4DF0FA" w:rsidR="00DD6D76" w:rsidRPr="007A0FA7" w:rsidRDefault="00DD6D76" w:rsidP="00DD6D76">
      <w:pPr>
        <w:pStyle w:val="ProductList-Body"/>
        <w:spacing w:after="120"/>
        <w:ind w:left="158"/>
        <w:rPr>
          <w:lang w:val="it-IT"/>
        </w:rPr>
      </w:pPr>
      <w:r w:rsidRPr="007A0FA7">
        <w:rPr>
          <w:lang w:val="it-IT"/>
        </w:rPr>
        <w:t>Bez obzira na navedena ograničenja za ažuriranja, kada Microsoft uvodi nove funkcije, ponude, dodatke ili povezani softver (tj. koji nisu već obuhvaćeni Proizvodima i Uslugama), Microsoft može da navede uslove ili da ažurira DPA koji se odnose na Klijentovo korišćenje tih novih funkcija, dodataka ili povezanog softvera. Ako ti uslovi uključuju bilo kakve značajne negativne promene Uslova DPA, Microsoft će Klijentu pružiti izbor da koristi nove funkcije, ponude, dodatke ili povezani softver bez gubitka postojeće funkcionalnosti Proizvoda ili Usluge koji su na opštem raspolaganju. Ako Klijent ne instalira i ne koristi nove funkcije, ponude, dodatke ili povezani softver, odgovarajući novi uslovi se neće primenjivati.</w:t>
      </w:r>
    </w:p>
    <w:p w14:paraId="5051C02C" w14:textId="77777777" w:rsidR="00DD6D76" w:rsidRPr="007A0FA7" w:rsidRDefault="00DD6D76" w:rsidP="00DD6D76">
      <w:pPr>
        <w:pStyle w:val="ProductList-Body"/>
        <w:spacing w:after="120"/>
        <w:ind w:left="187"/>
        <w:outlineLvl w:val="2"/>
        <w:rPr>
          <w:lang w:val="it-IT"/>
        </w:rPr>
      </w:pPr>
      <w:r w:rsidRPr="007A0FA7">
        <w:rPr>
          <w:b/>
          <w:color w:val="0072C6"/>
          <w:lang w:val="it-IT"/>
        </w:rPr>
        <w:t>Odredbe i zahtevi državnih institucija</w:t>
      </w:r>
    </w:p>
    <w:p w14:paraId="6B462DB3" w14:textId="76A93C3A" w:rsidR="00DD6D76" w:rsidRPr="007A0FA7" w:rsidRDefault="00DD6D76" w:rsidP="00DD6D76">
      <w:pPr>
        <w:pStyle w:val="ProductList-Body"/>
        <w:spacing w:after="120"/>
        <w:ind w:left="158"/>
        <w:rPr>
          <w:lang w:val="it-IT"/>
        </w:rPr>
      </w:pPr>
      <w:r w:rsidRPr="007A0FA7">
        <w:rPr>
          <w:lang w:val="it-IT"/>
        </w:rPr>
        <w:t>Bez obzira na navedena ograničenja za ažuriranja, Microsoft može da izmeni ili ukine Proizvod ili Profesionalnu uslugu u svakoj zemlji ili sudskoj nadležnosti u kojoj je trenutno na snazi ili u kojoj će u budućnosti stupiti na snagu zahtev državne institucije, ili obaveza koju propisuje državna institucija, koji (1) obavezuje Microsoft da poštuje neku odredbu ili zahtev koji u načelu nisu primenjivi na preduzeća koja tamo posluju, (2)</w:t>
      </w:r>
      <w:r w:rsidR="00915F1F">
        <w:rPr>
          <w:lang w:val="it-IT"/>
        </w:rPr>
        <w:t> </w:t>
      </w:r>
      <w:r w:rsidRPr="007A0FA7">
        <w:rPr>
          <w:lang w:val="it-IT"/>
        </w:rPr>
        <w:t>otežava kompaniji Microsoft da nastavi pružanje Proizvoda ili Profesionalne usluge bez modifikacija i/ili (3) navodi Microsoft da veruje da</w:t>
      </w:r>
      <w:r w:rsidR="00915F1F">
        <w:rPr>
          <w:lang w:val="it-IT"/>
        </w:rPr>
        <w:t> </w:t>
      </w:r>
      <w:r w:rsidRPr="007A0FA7">
        <w:rPr>
          <w:lang w:val="it-IT"/>
        </w:rPr>
        <w:t>Uslovi DPA ili Proizvod ili Profesionalna usluga mogu biti u sukobu sa takvim zahtevom ili obavezom.</w:t>
      </w:r>
    </w:p>
    <w:p w14:paraId="533F1F74" w14:textId="77777777" w:rsidR="009776B9" w:rsidRPr="007A0FA7" w:rsidRDefault="009776B9" w:rsidP="007829B6">
      <w:pPr>
        <w:pStyle w:val="ProductList-SubSubSectionHeading"/>
        <w:spacing w:after="120"/>
        <w:outlineLvl w:val="1"/>
        <w:rPr>
          <w:lang w:val="it-IT"/>
        </w:rPr>
      </w:pPr>
      <w:bookmarkStart w:id="16" w:name="_Toc155369798"/>
      <w:r w:rsidRPr="007A0FA7">
        <w:rPr>
          <w:lang w:val="it-IT"/>
        </w:rPr>
        <w:t>Elektronska obaveštenja</w:t>
      </w:r>
      <w:bookmarkEnd w:id="10"/>
      <w:bookmarkEnd w:id="11"/>
      <w:bookmarkEnd w:id="12"/>
      <w:bookmarkEnd w:id="16"/>
    </w:p>
    <w:p w14:paraId="37A67D7B" w14:textId="0CECD8B1" w:rsidR="009776B9" w:rsidRPr="007A0FA7" w:rsidRDefault="009776B9" w:rsidP="007829B6">
      <w:pPr>
        <w:pStyle w:val="ProductList-Body"/>
        <w:spacing w:after="120"/>
        <w:rPr>
          <w:lang w:val="it-IT"/>
        </w:rPr>
      </w:pPr>
      <w:r w:rsidRPr="007A0FA7">
        <w:rPr>
          <w:lang w:val="it-IT"/>
        </w:rPr>
        <w:t xml:space="preserve">Microsoft može Klijentu da pruži informacije i obaveštenja o Proizvodima i Uslugama elektronskim putem, uključujući e-poštu, preko portala za Online uslugu ili preko veb lokacije koju Microsoft navede. Datum obaveštenja je dan kada je korporacija Microsoft izdala obaveštenje. </w:t>
      </w:r>
    </w:p>
    <w:p w14:paraId="7A124922" w14:textId="77777777" w:rsidR="009776B9" w:rsidRPr="007A0FA7" w:rsidRDefault="009776B9" w:rsidP="007829B6">
      <w:pPr>
        <w:pStyle w:val="ProductList-SubSubSectionHeading"/>
        <w:spacing w:after="120"/>
        <w:outlineLvl w:val="1"/>
        <w:rPr>
          <w:lang w:val="it-IT"/>
        </w:rPr>
      </w:pPr>
      <w:bookmarkStart w:id="17" w:name="_Toc507768535"/>
      <w:bookmarkStart w:id="18" w:name="_Toc6563784"/>
      <w:bookmarkStart w:id="19" w:name="_Toc26883657"/>
      <w:bookmarkStart w:id="20" w:name="_Toc155369799"/>
      <w:r w:rsidRPr="007A0FA7">
        <w:rPr>
          <w:lang w:val="it-IT"/>
        </w:rPr>
        <w:t>Ranije verzije</w:t>
      </w:r>
      <w:bookmarkEnd w:id="17"/>
      <w:bookmarkEnd w:id="18"/>
      <w:bookmarkEnd w:id="19"/>
      <w:bookmarkEnd w:id="20"/>
    </w:p>
    <w:p w14:paraId="6CA8233C" w14:textId="7541A4D0" w:rsidR="009776B9" w:rsidRPr="007A0FA7" w:rsidRDefault="00DD6D76" w:rsidP="007829B6">
      <w:pPr>
        <w:pStyle w:val="ProductList-Body"/>
        <w:spacing w:after="120"/>
        <w:rPr>
          <w:lang w:val="it-IT"/>
        </w:rPr>
      </w:pPr>
      <w:r w:rsidRPr="007A0FA7">
        <w:rPr>
          <w:lang w:val="it-IT"/>
        </w:rPr>
        <w:t xml:space="preserve">Uslovi DPA navode uslove za Proizvode i Usluge koji su trenutno na raspolaganju. U slučaju da klijent želi ranije verzije Uslova DPA, može da poseti stranicu </w:t>
      </w:r>
      <w:bookmarkStart w:id="21" w:name="_Hlk27046654"/>
      <w:r>
        <w:fldChar w:fldCharType="begin"/>
      </w:r>
      <w:r w:rsidRPr="007A0FA7">
        <w:rPr>
          <w:lang w:val="it-IT"/>
        </w:rPr>
        <w:instrText>HYPERLINK "https://aka.ms/licensingdocs"</w:instrText>
      </w:r>
      <w:r>
        <w:fldChar w:fldCharType="separate"/>
      </w:r>
      <w:r w:rsidRPr="007A0FA7">
        <w:rPr>
          <w:rStyle w:val="Hyperlink"/>
          <w:lang w:val="it-IT"/>
        </w:rPr>
        <w:t>https://aka.ms/licensingdocs</w:t>
      </w:r>
      <w:r>
        <w:fldChar w:fldCharType="end"/>
      </w:r>
      <w:bookmarkEnd w:id="21"/>
      <w:r w:rsidRPr="007A0FA7">
        <w:rPr>
          <w:lang w:val="it-IT"/>
        </w:rPr>
        <w:t xml:space="preserve"> ili da se obrati svom lokalnom prodavcu ili Microsoft account manageru.</w:t>
      </w:r>
    </w:p>
    <w:bookmarkStart w:id="22" w:name="_Hlk494736247"/>
    <w:bookmarkStart w:id="23" w:name="_Hlk494736381"/>
    <w:p w14:paraId="5CA89841" w14:textId="7A6F5C6A" w:rsidR="0074788A" w:rsidRPr="007A0FA7" w:rsidRDefault="00C942A4" w:rsidP="0074788A">
      <w:pPr>
        <w:pStyle w:val="ProductList-Body"/>
        <w:shd w:val="clear" w:color="auto" w:fill="A6A6A6" w:themeFill="background1" w:themeFillShade="A6"/>
        <w:spacing w:after="120"/>
        <w:jc w:val="right"/>
        <w:rPr>
          <w:lang w:val="it-IT"/>
        </w:rPr>
      </w:pPr>
      <w:r>
        <w:fldChar w:fldCharType="begin"/>
      </w:r>
      <w:r w:rsidRPr="007A0FA7">
        <w:rPr>
          <w:lang w:val="it-IT"/>
        </w:rPr>
        <w:instrText>HYPERLINK \l "TableofContents"</w:instrText>
      </w:r>
      <w:r>
        <w:fldChar w:fldCharType="separate"/>
      </w:r>
      <w:r w:rsidRPr="007A0FA7">
        <w:rPr>
          <w:rStyle w:val="Hyperlink"/>
          <w:sz w:val="16"/>
          <w:szCs w:val="16"/>
          <w:lang w:val="it-IT"/>
        </w:rPr>
        <w:t>Sadržaj</w:t>
      </w:r>
      <w:r>
        <w:fldChar w:fldCharType="end"/>
      </w:r>
      <w:r w:rsidRPr="007A0FA7">
        <w:rPr>
          <w:sz w:val="16"/>
          <w:szCs w:val="16"/>
          <w:lang w:val="it-IT"/>
        </w:rPr>
        <w:t xml:space="preserve"> / </w:t>
      </w:r>
      <w:hyperlink w:anchor="GeneralTerms" w:tooltip="Opšti uslovi" w:history="1">
        <w:r w:rsidRPr="007A0FA7">
          <w:rPr>
            <w:rStyle w:val="Hyperlink"/>
            <w:sz w:val="16"/>
            <w:szCs w:val="16"/>
            <w:lang w:val="it-IT"/>
          </w:rPr>
          <w:t>Opšti uslovi</w:t>
        </w:r>
      </w:hyperlink>
    </w:p>
    <w:p w14:paraId="40E64317" w14:textId="77777777" w:rsidR="0074788A" w:rsidRPr="007A0FA7" w:rsidRDefault="0074788A" w:rsidP="007829B6">
      <w:pPr>
        <w:pStyle w:val="ProductList-Body"/>
        <w:spacing w:after="120"/>
        <w:rPr>
          <w:lang w:val="it-IT"/>
        </w:rPr>
      </w:pPr>
    </w:p>
    <w:p w14:paraId="6B34AF1C" w14:textId="0C0681DF" w:rsidR="00D11AA3" w:rsidRPr="007A0FA7" w:rsidRDefault="00D11AA3" w:rsidP="007829B6">
      <w:pPr>
        <w:pStyle w:val="ProductList-Body"/>
        <w:spacing w:after="120"/>
        <w:rPr>
          <w:lang w:val="it-IT"/>
        </w:rPr>
        <w:sectPr w:rsidR="00D11AA3" w:rsidRPr="007A0FA7" w:rsidSect="00EC0E45">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7A0FA7" w:rsidRDefault="009776B9" w:rsidP="007829B6">
      <w:pPr>
        <w:pStyle w:val="ProductList-SectionHeading"/>
        <w:spacing w:after="120"/>
        <w:outlineLvl w:val="0"/>
        <w:rPr>
          <w:lang w:val="it-IT"/>
        </w:rPr>
      </w:pPr>
      <w:bookmarkStart w:id="24" w:name="_Toc507768537"/>
      <w:bookmarkStart w:id="25" w:name="_Toc6563786"/>
      <w:bookmarkStart w:id="26" w:name="_Toc26883659"/>
      <w:bookmarkStart w:id="27" w:name="_Toc155369800"/>
      <w:bookmarkStart w:id="28" w:name="Definitions"/>
      <w:bookmarkEnd w:id="22"/>
      <w:bookmarkEnd w:id="23"/>
      <w:r w:rsidRPr="007A0FA7">
        <w:rPr>
          <w:lang w:val="it-IT"/>
        </w:rPr>
        <w:t>Definicije</w:t>
      </w:r>
      <w:bookmarkEnd w:id="24"/>
      <w:bookmarkEnd w:id="25"/>
      <w:bookmarkEnd w:id="26"/>
      <w:bookmarkEnd w:id="27"/>
    </w:p>
    <w:bookmarkEnd w:id="28"/>
    <w:p w14:paraId="7258AF58" w14:textId="77777777" w:rsidR="00B52878" w:rsidRPr="00343F90" w:rsidRDefault="00B52878" w:rsidP="00B52878">
      <w:pPr>
        <w:pStyle w:val="ProductList-Body"/>
        <w:spacing w:after="120"/>
        <w:rPr>
          <w:lang w:val="it-IT"/>
        </w:rPr>
      </w:pPr>
      <w:r w:rsidRPr="00343F90">
        <w:rPr>
          <w:lang w:val="it-IT"/>
        </w:rPr>
        <w:t>Termini napisani velikim početnim slovom koji se u ovim Uslovima DPA koriste, ali nisu definisani, imaće isto značenje kao što je navedeno u Klijentovom ugovoru. U ovom DPA koriste se sledeći termini:</w:t>
      </w:r>
    </w:p>
    <w:p w14:paraId="1D689A74" w14:textId="77777777" w:rsidR="00B0233F" w:rsidRPr="007A0FA7" w:rsidRDefault="00B0233F" w:rsidP="00B0233F">
      <w:pPr>
        <w:pStyle w:val="ProductList-Body"/>
        <w:spacing w:after="120"/>
        <w:rPr>
          <w:lang w:val="it-IT"/>
        </w:rPr>
      </w:pPr>
      <w:r w:rsidRPr="007A0FA7">
        <w:rPr>
          <w:lang w:val="it-IT"/>
        </w:rPr>
        <w:t>„Klijentovi podaci“ označavaju sve podatke, uključujući sve tekstualne, zvučne, video ili slikovne datoteke i softver, koji su kompaniji Microsoft dati od strane, ili u ime, Klijenta posredstvom Online usluga. Podaci klijenta ne obuhvataju Podatke o profesionalnim uslugama.</w:t>
      </w:r>
    </w:p>
    <w:p w14:paraId="50FA0EF5" w14:textId="29DFAB23" w:rsidR="00B0233F" w:rsidRPr="007A0FA7" w:rsidRDefault="00B0233F" w:rsidP="00B0233F">
      <w:pPr>
        <w:pStyle w:val="ProductList-Body"/>
        <w:spacing w:after="120"/>
        <w:rPr>
          <w:lang w:val="it-IT"/>
        </w:rPr>
      </w:pPr>
      <w:r w:rsidRPr="007A0FA7">
        <w:rPr>
          <w:lang w:val="it-IT"/>
        </w:rPr>
        <w:t>„Zahtevi za zaštitu podataka</w:t>
      </w:r>
      <w:r w:rsidR="00AA35D0" w:rsidRPr="0027422C">
        <w:rPr>
          <w:lang w:val="it-IT"/>
        </w:rPr>
        <w:t>“</w:t>
      </w:r>
      <w:r w:rsidRPr="007A0FA7">
        <w:rPr>
          <w:lang w:val="it-IT"/>
        </w:rPr>
        <w:t xml:space="preserve"> označava GDPR, lokalne zakone o zaštiti podataka EU/EEP i sve primenjive zakone, propise i druge zakonske zahteve koji se odnose na (a) privatnost i bezbednost podataka i (b) korišćenje, prikupljanje, zadržavanje, skladištenje, bezbednost, otkrivanje, prenos, odlaganje i drugu obradu Ličnih podataka.</w:t>
      </w:r>
    </w:p>
    <w:p w14:paraId="241CBD66" w14:textId="35E4E27C" w:rsidR="00B0233F" w:rsidRPr="007A0FA7" w:rsidRDefault="00B0233F" w:rsidP="00B0233F">
      <w:pPr>
        <w:pStyle w:val="ProductList-Body"/>
        <w:spacing w:after="120"/>
        <w:rPr>
          <w:lang w:val="it-IT"/>
        </w:rPr>
      </w:pPr>
      <w:r w:rsidRPr="007A0FA7">
        <w:rPr>
          <w:lang w:val="it-IT"/>
        </w:rPr>
        <w:t>„Uslovi DPA</w:t>
      </w:r>
      <w:r w:rsidR="00AA35D0" w:rsidRPr="0027422C">
        <w:rPr>
          <w:lang w:val="it-IT"/>
        </w:rPr>
        <w:t>“</w:t>
      </w:r>
      <w:r w:rsidRPr="007A0FA7">
        <w:rPr>
          <w:lang w:val="it-IT"/>
        </w:rPr>
        <w:t xml:space="preserve"> označavaju uslove u DPA i sve Posebne uslove za proizvod u Uslovima korišćenja proizvoda koji posebno dopunjuju ili menjaju uslove privatnosti i bezbednosti u DPA za određeni Proizvod (ili funkciju Proizvoda). U slučaju sukoba ili nedoslednosti između DPA i takvih Posebnih uslova za proizvod, Posebni uslovi za proizvod će biti merodavni za primenjivi Proizvod (ili funkciju tog Proizvoda). </w:t>
      </w:r>
    </w:p>
    <w:p w14:paraId="6F8084EB" w14:textId="77777777" w:rsidR="00BD28D7" w:rsidRPr="007A0FA7" w:rsidRDefault="00B0233F" w:rsidP="00B0233F">
      <w:pPr>
        <w:pStyle w:val="ProductList-Body"/>
        <w:spacing w:after="120"/>
        <w:rPr>
          <w:lang w:val="it-IT"/>
        </w:rPr>
      </w:pPr>
      <w:r w:rsidRPr="007A0FA7">
        <w:rPr>
          <w:lang w:val="it-IT"/>
        </w:rPr>
        <w:t>„GDPR“ (eng. General Data Protection Regulation) označava Uredbu (EU) 2016/679 Evropskog parlamenta i Saveta Evrope od 27. aprila 2016. godine o zaštiti fizičkih lica u pogledu obrade ličnih podataka i slobodnog protoka takvih podataka, kojom se stavlja van snage Direktiva 95/46/EC (Opšta uredba o zaštiti podataka).</w:t>
      </w:r>
    </w:p>
    <w:p w14:paraId="7D9AB736" w14:textId="085DCB13" w:rsidR="00B0233F" w:rsidRPr="007A0FA7" w:rsidRDefault="00B0233F" w:rsidP="00B0233F">
      <w:pPr>
        <w:pStyle w:val="ProductList-Body"/>
        <w:spacing w:after="120"/>
        <w:rPr>
          <w:lang w:val="it-IT"/>
        </w:rPr>
      </w:pPr>
      <w:r w:rsidRPr="007A0FA7">
        <w:rPr>
          <w:lang w:val="it-IT"/>
        </w:rPr>
        <w:t>„Lokalni zakoni o zaštiti podataka EU/EEP</w:t>
      </w:r>
      <w:r w:rsidR="00AA35D0" w:rsidRPr="0027422C">
        <w:rPr>
          <w:lang w:val="it-IT"/>
        </w:rPr>
        <w:t>“</w:t>
      </w:r>
      <w:r w:rsidRPr="007A0FA7">
        <w:rPr>
          <w:lang w:val="it-IT"/>
        </w:rPr>
        <w:t xml:space="preserve"> označava sve podređeno zakonodavstvo i propise za primenu GDPR-a. </w:t>
      </w:r>
    </w:p>
    <w:p w14:paraId="3373858F" w14:textId="3DC62113" w:rsidR="00B0233F" w:rsidRPr="007A0FA7" w:rsidRDefault="00B0233F" w:rsidP="00B0233F">
      <w:pPr>
        <w:pStyle w:val="ProductList-Body"/>
        <w:spacing w:after="120"/>
        <w:rPr>
          <w:lang w:val="it-IT"/>
        </w:rPr>
      </w:pPr>
      <w:r w:rsidRPr="007A0FA7">
        <w:rPr>
          <w:lang w:val="it-IT"/>
        </w:rPr>
        <w:t xml:space="preserve">„Uslovi GDPR-a“ označava uslove u </w:t>
      </w:r>
      <w:r>
        <w:fldChar w:fldCharType="begin"/>
      </w:r>
      <w:r w:rsidRPr="00DE516F">
        <w:rPr>
          <w:lang w:val="it-IT"/>
        </w:rPr>
        <w:instrText>HYPERLINK \l "Attachment1"</w:instrText>
      </w:r>
      <w:r>
        <w:fldChar w:fldCharType="separate"/>
      </w:r>
      <w:r w:rsidRPr="007A0FA7">
        <w:rPr>
          <w:rStyle w:val="Hyperlink"/>
          <w:lang w:val="it-IT"/>
        </w:rPr>
        <w:t>Prilogu 1</w:t>
      </w:r>
      <w:r>
        <w:rPr>
          <w:rStyle w:val="Hyperlink"/>
          <w:lang w:val="it-IT"/>
        </w:rPr>
        <w:fldChar w:fldCharType="end"/>
      </w:r>
      <w:r w:rsidRPr="007A0FA7">
        <w:rPr>
          <w:lang w:val="it-IT"/>
        </w:rPr>
        <w:t>, na osnovu kojih se Microsoft obavezuje da obrađuje Lične podatke u skladu sa Članom 28 GDPR-a.</w:t>
      </w:r>
    </w:p>
    <w:p w14:paraId="71D78B00" w14:textId="31A8D0E8" w:rsidR="00B0233F" w:rsidRPr="007A0FA7" w:rsidRDefault="00B0233F" w:rsidP="00B0233F">
      <w:pPr>
        <w:pStyle w:val="ProductList-Body"/>
        <w:spacing w:after="120"/>
        <w:rPr>
          <w:lang w:val="it-IT"/>
        </w:rPr>
      </w:pPr>
      <w:r w:rsidRPr="007A0FA7">
        <w:rPr>
          <w:lang w:val="it-IT"/>
        </w:rPr>
        <w:t>„Lični podaci</w:t>
      </w:r>
      <w:r w:rsidR="00AA35D0" w:rsidRPr="0027422C">
        <w:rPr>
          <w:lang w:val="it-IT"/>
        </w:rPr>
        <w:t>“</w:t>
      </w:r>
      <w:r w:rsidRPr="007A0FA7">
        <w:rPr>
          <w:lang w:val="it-IT"/>
        </w:rPr>
        <w:t xml:space="preserve"> označava bilo koje informacije koje se odnose na pojedinca čiji je identitet utvrđen ili se može utvrditi. Pojedinac čiji se identitet može utvrditi jeste osoba koja se može identifikovati direktno ili posredno, naročito uz pomoć identifikatora kao što su ime, identifikacioni broj, podaci o lokaciji, mrežni identifikator, ili uz pomoć jednog ili više činilaca svojstvenih za fizički, fiziološki, genetski, mentalni, ekonomski, kulturni </w:t>
      </w:r>
      <w:r w:rsidR="000D27F2">
        <w:rPr>
          <w:lang w:val="it-IT"/>
        </w:rPr>
        <w:br/>
      </w:r>
      <w:r w:rsidRPr="007A0FA7">
        <w:rPr>
          <w:lang w:val="it-IT"/>
        </w:rPr>
        <w:t>ili socijalni identitet tog pojedinca.</w:t>
      </w:r>
    </w:p>
    <w:p w14:paraId="74FC66D9" w14:textId="5A31279E" w:rsidR="00B0233F" w:rsidRPr="007A0FA7" w:rsidRDefault="00B0233F" w:rsidP="00B0233F">
      <w:pPr>
        <w:pStyle w:val="ProductList-Body"/>
        <w:spacing w:after="120"/>
        <w:rPr>
          <w:lang w:val="it-IT"/>
        </w:rPr>
      </w:pPr>
      <w:r w:rsidRPr="007A0FA7">
        <w:rPr>
          <w:lang w:val="it-IT"/>
        </w:rPr>
        <w:t>„Proizvod</w:t>
      </w:r>
      <w:r w:rsidR="00AA35D0" w:rsidRPr="0027422C">
        <w:rPr>
          <w:lang w:val="it-IT"/>
        </w:rPr>
        <w:t>“</w:t>
      </w:r>
      <w:r w:rsidRPr="007A0FA7">
        <w:rPr>
          <w:lang w:val="it-IT"/>
        </w:rPr>
        <w:t xml:space="preserve"> ima značenje koje je definisano u ugovoru o količinskom licenciranju. Radi lakšeg navođenja, „Proizvod</w:t>
      </w:r>
      <w:r w:rsidR="00AA35D0" w:rsidRPr="0027422C">
        <w:rPr>
          <w:lang w:val="it-IT"/>
        </w:rPr>
        <w:t>“</w:t>
      </w:r>
      <w:r w:rsidRPr="007A0FA7">
        <w:rPr>
          <w:lang w:val="it-IT"/>
        </w:rPr>
        <w:t xml:space="preserve"> uključuje Online usluge i</w:t>
      </w:r>
      <w:r w:rsidR="000D27F2">
        <w:rPr>
          <w:lang w:val="it-IT"/>
        </w:rPr>
        <w:t> </w:t>
      </w:r>
      <w:r w:rsidRPr="007A0FA7">
        <w:rPr>
          <w:lang w:val="it-IT"/>
        </w:rPr>
        <w:t xml:space="preserve">Softver, kako su zasebno definisani u ugovoru o količinskom licenciranju. </w:t>
      </w:r>
    </w:p>
    <w:p w14:paraId="120289BF" w14:textId="3105510F" w:rsidR="00B0233F" w:rsidRPr="007A0FA7" w:rsidRDefault="00B0233F" w:rsidP="00B0233F">
      <w:pPr>
        <w:pStyle w:val="ProductList-Body"/>
        <w:spacing w:after="120"/>
        <w:rPr>
          <w:lang w:val="it-IT"/>
        </w:rPr>
      </w:pPr>
      <w:r w:rsidRPr="007A0FA7">
        <w:rPr>
          <w:lang w:val="it-IT"/>
        </w:rPr>
        <w:t>„Proizvodi i Usluge</w:t>
      </w:r>
      <w:r w:rsidR="00AA35D0" w:rsidRPr="0027422C">
        <w:rPr>
          <w:lang w:val="it-IT"/>
        </w:rPr>
        <w:t>“</w:t>
      </w:r>
      <w:r w:rsidRPr="007A0FA7">
        <w:rPr>
          <w:lang w:val="it-IT"/>
        </w:rPr>
        <w:t xml:space="preserve"> znači Proizvodi i Profesionalne usluge. Raspoloživost Proizvoda i Profesionalnih usluga može se razlikovati po regionima, a</w:t>
      </w:r>
      <w:r w:rsidR="000D27F2">
        <w:rPr>
          <w:lang w:val="it-IT"/>
        </w:rPr>
        <w:t> </w:t>
      </w:r>
      <w:r w:rsidRPr="007A0FA7">
        <w:rPr>
          <w:lang w:val="it-IT"/>
        </w:rPr>
        <w:t>primenjivost ovog DPA na određene Proizvode i Profesionalne usluge podleže ograničenjima u odeljku „Opseg</w:t>
      </w:r>
      <w:r w:rsidR="00AA35D0" w:rsidRPr="0027422C">
        <w:rPr>
          <w:lang w:val="it-IT"/>
        </w:rPr>
        <w:t>“</w:t>
      </w:r>
      <w:r w:rsidRPr="007A0FA7">
        <w:rPr>
          <w:lang w:val="it-IT"/>
        </w:rPr>
        <w:t xml:space="preserve"> ovog DPA.</w:t>
      </w:r>
    </w:p>
    <w:p w14:paraId="45523E21" w14:textId="77777777" w:rsidR="0080475A" w:rsidRPr="00343F90" w:rsidRDefault="0080475A" w:rsidP="0080475A">
      <w:pPr>
        <w:pStyle w:val="ProductList-Body"/>
        <w:spacing w:after="120"/>
        <w:rPr>
          <w:lang w:val="it-IT"/>
        </w:rPr>
      </w:pPr>
      <w:r w:rsidRPr="00343F90">
        <w:rPr>
          <w:lang w:val="it-IT"/>
        </w:rPr>
        <w:t>„Profesionalne usluge</w:t>
      </w:r>
      <w:r>
        <w:rPr>
          <w:lang w:val="it-IT"/>
        </w:rPr>
        <w:t>“</w:t>
      </w:r>
      <w:r w:rsidRPr="00343F90">
        <w:rPr>
          <w:lang w:val="it-IT"/>
        </w:rPr>
        <w:t xml:space="preserve"> označava sledeće usluge: (a) Microsoft usluge konsaltinga, koje se sastoje od planiranja, davanja saveta, davanja uputstava, migracije podataka i usluga implementacije i razvoja rešenja/softvera koji se pružaju na osnovu Radnog naloga za Microsoft usluge za preduzeća ili, kada je tako dogovoreno u Opisu proizvoda, na osnovu Ugovora za Cloud Workload Acceleration, koji je obuhvaćen ovim DPA samim pozivanjem na isti i (b) usluge tehničke podrške koje pruža Microsoft i koje pomažu klijentima da identifikuju i reše probleme koji utiču na Proizvode, uključujući tehničku podršku u sklopu usluga Microsoft objedinjene podrške ili Premier podrške i bilo koje druge komercijalne usluge tehničke podrške. Profesionalne usluge ne obuhvataju Proizvode niti, samo u svrhe ovog DPA, Dopunske profesionalne usluge.</w:t>
      </w:r>
    </w:p>
    <w:p w14:paraId="5706395E" w14:textId="0B55C76B" w:rsidR="00B0233F" w:rsidRPr="007A0FA7" w:rsidRDefault="00B0233F" w:rsidP="00B0233F">
      <w:pPr>
        <w:pStyle w:val="ProductList-Body"/>
        <w:spacing w:after="120"/>
        <w:rPr>
          <w:lang w:val="it-IT"/>
        </w:rPr>
      </w:pPr>
      <w:r w:rsidRPr="007A0FA7">
        <w:rPr>
          <w:lang w:val="it-IT"/>
        </w:rPr>
        <w:t>„Podaci o Profesionalnim uslugama</w:t>
      </w:r>
      <w:r w:rsidR="00AA35D0" w:rsidRPr="0027422C">
        <w:rPr>
          <w:lang w:val="it-IT"/>
        </w:rPr>
        <w:t>“</w:t>
      </w:r>
      <w:r w:rsidRPr="007A0FA7">
        <w:rPr>
          <w:lang w:val="it-IT"/>
        </w:rPr>
        <w:t xml:space="preserve"> znači svi podaci, uključujući sve tekstualne, zvučne ili slikovne datoteke, koje Microsoftu pruža Klijent ili koji su</w:t>
      </w:r>
      <w:r w:rsidR="005E2183">
        <w:rPr>
          <w:lang w:val="it-IT"/>
        </w:rPr>
        <w:t> </w:t>
      </w:r>
      <w:r w:rsidRPr="007A0FA7">
        <w:rPr>
          <w:lang w:val="it-IT"/>
        </w:rPr>
        <w:t xml:space="preserve">pruženi Microsoftu u ime Klijenta (ili za koje Klijent ovlasti Microsoft da ih pribavi iz nekog Proizvoda) ili ih je na drugi način Microsoft dobio ili obradio, ili su dobijeni ili obrađeni u ime Microsofta putem angažmana s Microsoftom radi sticanja Profesionalnih usluga. </w:t>
      </w:r>
    </w:p>
    <w:p w14:paraId="24D3B387" w14:textId="60A982A9" w:rsidR="00B0233F" w:rsidRPr="007A0FA7" w:rsidRDefault="00B0233F" w:rsidP="00B0233F">
      <w:pPr>
        <w:pStyle w:val="ProductList-Body"/>
        <w:spacing w:after="120"/>
        <w:rPr>
          <w:lang w:val="it-IT"/>
        </w:rPr>
      </w:pPr>
      <w:r w:rsidRPr="007A0FA7">
        <w:rPr>
          <w:lang w:val="it-IT"/>
        </w:rPr>
        <w:t xml:space="preserve">„Standardne ugovorne odredbe iz 2021. godine“ označava standardne odredbe o zaštiti podataka (modul od obrađivača obrađivaču) između kompanija Microsoft Ireland Operations Limited i Microsoft Corporation za prenos ličnih podataka od obrađivača u EEP obrađivačima sa sedištem </w:t>
      </w:r>
      <w:r w:rsidR="00F53DA5">
        <w:rPr>
          <w:lang w:val="it-IT"/>
        </w:rPr>
        <w:br/>
      </w:r>
      <w:r w:rsidRPr="007A0FA7">
        <w:rPr>
          <w:lang w:val="it-IT"/>
        </w:rPr>
        <w:t xml:space="preserve">u trećim zemljama koje ne obezbeđuju odgovarajući nivo zaštite podataka, kako je opisano u članu 46 GDPR-a i kako je odobrila Evropska komisija </w:t>
      </w:r>
      <w:r w:rsidR="00F53DA5">
        <w:rPr>
          <w:lang w:val="it-IT"/>
        </w:rPr>
        <w:br/>
      </w:r>
      <w:r w:rsidRPr="007A0FA7">
        <w:rPr>
          <w:lang w:val="it-IT"/>
        </w:rPr>
        <w:t>u odluci 2021/914/EC od 4. juna 2021.</w:t>
      </w:r>
    </w:p>
    <w:p w14:paraId="689AF67E" w14:textId="77777777" w:rsidR="00B0233F" w:rsidRPr="007A0FA7" w:rsidRDefault="00B0233F" w:rsidP="00B0233F">
      <w:pPr>
        <w:pStyle w:val="ProductList-Body"/>
        <w:spacing w:after="120"/>
        <w:rPr>
          <w:lang w:val="it-IT"/>
        </w:rPr>
      </w:pPr>
      <w:r w:rsidRPr="007A0FA7">
        <w:rPr>
          <w:lang w:val="it-IT"/>
        </w:rPr>
        <w:t xml:space="preserve">„Podobrađivač“ predstavlja druge obrađivače koje Microsoft koristi za obradu Klijentovih podataka, Podataka profesionalnih usluga i Ličnih podataka, kako je opisano u članu 28 GDPR-a. </w:t>
      </w:r>
    </w:p>
    <w:p w14:paraId="1BEF1F4F" w14:textId="62068820" w:rsidR="00B0233F" w:rsidRPr="007A0FA7" w:rsidRDefault="00B0233F" w:rsidP="00B0233F">
      <w:pPr>
        <w:pStyle w:val="ProductList-Body"/>
        <w:spacing w:after="120"/>
        <w:rPr>
          <w:lang w:val="it-IT"/>
        </w:rPr>
      </w:pPr>
      <w:r w:rsidRPr="007A0FA7">
        <w:rPr>
          <w:lang w:val="it-IT"/>
        </w:rPr>
        <w:t xml:space="preserve">„Dopunske profesionalne usluge“ znači zahtevi za podršku koji su eskalirani od tima podrške inženjerskom timu za Proizvod za rešavanje </w:t>
      </w:r>
      <w:r w:rsidR="00F53DA5">
        <w:rPr>
          <w:lang w:val="it-IT"/>
        </w:rPr>
        <w:br/>
      </w:r>
      <w:r w:rsidRPr="007A0FA7">
        <w:rPr>
          <w:lang w:val="it-IT"/>
        </w:rPr>
        <w:t xml:space="preserve">i drugi konslating i podršku Microsofta, pod uslovom da u vezi sa Proizvodima ili ugovorom o količinskom licenciranju nisu uključene u definiciju Profesionalnih usluga. </w:t>
      </w:r>
    </w:p>
    <w:p w14:paraId="6D4DB565" w14:textId="7B8DCFEE" w:rsidR="00DD6D76" w:rsidRPr="007A0FA7" w:rsidRDefault="00B0233F" w:rsidP="00B0233F">
      <w:pPr>
        <w:pStyle w:val="ProductList-Body"/>
        <w:spacing w:after="120"/>
        <w:rPr>
          <w:lang w:val="it-IT"/>
        </w:rPr>
      </w:pPr>
      <w:r w:rsidRPr="007A0FA7">
        <w:rPr>
          <w:lang w:val="it-IT"/>
        </w:rPr>
        <w:t>Korišćeni pojmovi koji su pisani malim početnim slovom, ali nisu definisani u ovom DPA, kao na primer: „povreda ličnih podataka</w:t>
      </w:r>
      <w:r w:rsidR="00AA35D0" w:rsidRPr="0027422C">
        <w:rPr>
          <w:lang w:val="it-IT"/>
        </w:rPr>
        <w:t>“</w:t>
      </w:r>
      <w:r w:rsidRPr="007A0FA7">
        <w:rPr>
          <w:lang w:val="it-IT"/>
        </w:rPr>
        <w:t>, „obrada</w:t>
      </w:r>
      <w:r w:rsidR="00AA35D0" w:rsidRPr="0027422C">
        <w:rPr>
          <w:lang w:val="it-IT"/>
        </w:rPr>
        <w:t>“</w:t>
      </w:r>
      <w:r w:rsidRPr="007A0FA7">
        <w:rPr>
          <w:lang w:val="it-IT"/>
        </w:rPr>
        <w:t>, „kontrolor</w:t>
      </w:r>
      <w:r w:rsidR="00AA35D0" w:rsidRPr="0027422C">
        <w:rPr>
          <w:lang w:val="it-IT"/>
        </w:rPr>
        <w:t>“</w:t>
      </w:r>
      <w:r w:rsidRPr="007A0FA7">
        <w:rPr>
          <w:lang w:val="it-IT"/>
        </w:rPr>
        <w:t>, „obrađivač</w:t>
      </w:r>
      <w:r w:rsidR="00AA35D0" w:rsidRPr="0027422C">
        <w:rPr>
          <w:lang w:val="it-IT"/>
        </w:rPr>
        <w:t>“</w:t>
      </w:r>
      <w:r w:rsidRPr="007A0FA7">
        <w:rPr>
          <w:lang w:val="it-IT"/>
        </w:rPr>
        <w:t xml:space="preserve"> „profilisanje</w:t>
      </w:r>
      <w:r w:rsidR="00AA35D0" w:rsidRPr="0027422C">
        <w:rPr>
          <w:lang w:val="it-IT"/>
        </w:rPr>
        <w:t>“</w:t>
      </w:r>
      <w:r w:rsidRPr="007A0FA7">
        <w:rPr>
          <w:lang w:val="it-IT"/>
        </w:rPr>
        <w:t>, „lični podaci</w:t>
      </w:r>
      <w:r w:rsidR="00AA35D0" w:rsidRPr="0027422C">
        <w:rPr>
          <w:lang w:val="it-IT"/>
        </w:rPr>
        <w:t>“</w:t>
      </w:r>
      <w:r w:rsidRPr="007A0FA7">
        <w:rPr>
          <w:lang w:val="it-IT"/>
        </w:rPr>
        <w:t xml:space="preserve"> i „subjekat podataka</w:t>
      </w:r>
      <w:r w:rsidR="00AA35D0" w:rsidRPr="0027422C">
        <w:rPr>
          <w:lang w:val="it-IT"/>
        </w:rPr>
        <w:t>“</w:t>
      </w:r>
      <w:r w:rsidRPr="007A0FA7">
        <w:rPr>
          <w:lang w:val="it-IT"/>
        </w:rPr>
        <w:t xml:space="preserve">, imaće isto značenje kao što je navedeno u članu 4 GDPR-a. </w:t>
      </w:r>
    </w:p>
    <w:p w14:paraId="77C9E5E9" w14:textId="3CC198B6" w:rsidR="00253BA3" w:rsidRPr="00D26B1D" w:rsidRDefault="00624389" w:rsidP="00C35BD5">
      <w:pPr>
        <w:pStyle w:val="ProductList-Body"/>
        <w:shd w:val="clear" w:color="auto" w:fill="A6A6A6" w:themeFill="background1" w:themeFillShade="A6"/>
        <w:spacing w:after="120"/>
        <w:jc w:val="right"/>
        <w:rPr>
          <w:lang w:val="it-IT"/>
        </w:rPr>
      </w:pPr>
      <w:hyperlink w:anchor="TableofContents" w:tooltip="Sadržaj" w:history="1">
        <w:r w:rsidR="00FC72B7" w:rsidRPr="007A0FA7">
          <w:rPr>
            <w:rStyle w:val="Hyperlink"/>
            <w:sz w:val="16"/>
            <w:szCs w:val="16"/>
            <w:lang w:val="it-IT"/>
          </w:rPr>
          <w:t>Sadržaj</w:t>
        </w:r>
      </w:hyperlink>
      <w:r w:rsidR="00FC72B7" w:rsidRPr="007A0FA7">
        <w:rPr>
          <w:sz w:val="16"/>
          <w:szCs w:val="16"/>
          <w:lang w:val="it-IT"/>
        </w:rPr>
        <w:t xml:space="preserve"> / </w:t>
      </w:r>
      <w:hyperlink w:anchor="GeneralTerms" w:tooltip="Opšti uslovi" w:history="1">
        <w:r w:rsidR="00FC72B7" w:rsidRPr="007A0FA7">
          <w:rPr>
            <w:rStyle w:val="Hyperlink"/>
            <w:sz w:val="16"/>
            <w:szCs w:val="16"/>
            <w:lang w:val="it-IT"/>
          </w:rPr>
          <w:t>Opšti uslovi</w:t>
        </w:r>
      </w:hyperlink>
    </w:p>
    <w:p w14:paraId="6A0C4D2A" w14:textId="74F9364C" w:rsidR="00F60B04" w:rsidRPr="00F60B04" w:rsidRDefault="00F60B04" w:rsidP="00F60B04">
      <w:pPr>
        <w:rPr>
          <w:lang w:val="it-IT"/>
        </w:rPr>
      </w:pPr>
    </w:p>
    <w:p w14:paraId="17A4ECFC" w14:textId="4DA8162F" w:rsidR="00F60B04" w:rsidRPr="00D26B1D" w:rsidRDefault="00F60B04" w:rsidP="00F60B04">
      <w:pPr>
        <w:rPr>
          <w:sz w:val="18"/>
          <w:lang w:val="it-IT"/>
        </w:rPr>
      </w:pPr>
    </w:p>
    <w:p w14:paraId="4467E922" w14:textId="66177B00" w:rsidR="00F60B04" w:rsidRPr="00F60B04" w:rsidRDefault="00F60B04" w:rsidP="00F60B04">
      <w:pPr>
        <w:tabs>
          <w:tab w:val="left" w:pos="468"/>
        </w:tabs>
        <w:rPr>
          <w:lang w:val="it-IT"/>
        </w:rPr>
      </w:pPr>
      <w:r>
        <w:rPr>
          <w:lang w:val="it-IT"/>
        </w:rPr>
        <w:tab/>
      </w:r>
    </w:p>
    <w:p w14:paraId="67553494" w14:textId="77777777" w:rsidR="009776B9" w:rsidRPr="007A0FA7" w:rsidRDefault="009776B9" w:rsidP="0041679B">
      <w:pPr>
        <w:pStyle w:val="ProductList-SectionHeading"/>
        <w:keepNext/>
        <w:spacing w:after="120"/>
        <w:outlineLvl w:val="0"/>
        <w:rPr>
          <w:lang w:val="it-IT"/>
        </w:rPr>
      </w:pPr>
      <w:bookmarkStart w:id="29" w:name="_Toc507768538"/>
      <w:bookmarkStart w:id="30" w:name="_Toc6563787"/>
      <w:bookmarkStart w:id="31" w:name="_Toc26883660"/>
      <w:bookmarkStart w:id="32" w:name="_Toc155369801"/>
      <w:bookmarkStart w:id="33" w:name="GeneralTerms"/>
      <w:r w:rsidRPr="007A0FA7">
        <w:rPr>
          <w:lang w:val="it-IT"/>
        </w:rPr>
        <w:t>Opšti uslovi</w:t>
      </w:r>
      <w:bookmarkEnd w:id="29"/>
      <w:bookmarkEnd w:id="30"/>
      <w:bookmarkEnd w:id="31"/>
      <w:bookmarkEnd w:id="32"/>
    </w:p>
    <w:p w14:paraId="4ACEFAAA" w14:textId="0B495828" w:rsidR="009776B9" w:rsidRPr="007A0FA7" w:rsidRDefault="008D5114" w:rsidP="0041679B">
      <w:pPr>
        <w:pStyle w:val="ProductList-SubSubSectionHeading"/>
        <w:keepNext/>
        <w:spacing w:after="120"/>
        <w:outlineLvl w:val="1"/>
        <w:rPr>
          <w:lang w:val="it-IT"/>
        </w:rPr>
      </w:pPr>
      <w:bookmarkStart w:id="34" w:name="_Toc155369802"/>
      <w:bookmarkEnd w:id="33"/>
      <w:r w:rsidRPr="007A0FA7">
        <w:rPr>
          <w:lang w:val="it-IT"/>
        </w:rPr>
        <w:t>Postupanje u skladu sa zakonima</w:t>
      </w:r>
      <w:bookmarkEnd w:id="34"/>
    </w:p>
    <w:p w14:paraId="509F82CC" w14:textId="177F1503" w:rsidR="00BA0FD4" w:rsidRPr="007A0FA7" w:rsidRDefault="00BA0FD4" w:rsidP="0041679B">
      <w:pPr>
        <w:pStyle w:val="ProductList-Body"/>
        <w:keepNext/>
        <w:spacing w:after="120"/>
        <w:rPr>
          <w:lang w:val="it-IT"/>
        </w:rPr>
      </w:pPr>
      <w:r w:rsidRPr="007A0FA7">
        <w:rPr>
          <w:lang w:val="it-IT"/>
        </w:rPr>
        <w:t>Microsoft će postupati u skladu sa svim zakonima i propisima koji se primenjuju na njegovo pružanje Proizvoda i Usluga, uključujući zakon o</w:t>
      </w:r>
      <w:r w:rsidR="00CE40A0">
        <w:rPr>
          <w:lang w:val="it-IT"/>
        </w:rPr>
        <w:t> </w:t>
      </w:r>
      <w:r w:rsidRPr="007A0FA7">
        <w:rPr>
          <w:lang w:val="it-IT"/>
        </w:rPr>
        <w:t xml:space="preserve">obaveštavanju u slučaju kršenja bezbednosti i Preduslove zaštite podataka. Međutim, Microsoft nije odgovoran za postupanje u skladu </w:t>
      </w:r>
      <w:r w:rsidR="000C2250">
        <w:rPr>
          <w:lang w:val="it-IT"/>
        </w:rPr>
        <w:br/>
      </w:r>
      <w:r w:rsidRPr="007A0FA7">
        <w:rPr>
          <w:lang w:val="it-IT"/>
        </w:rPr>
        <w:t>sa ma kojim zakonom ili propisom primenjivim na Klijenta ili njegovu delatnost koji nije generalno primenjiv i na dobavljače usluga informacione tehnologije. Microsoft ne utvrđuje da li Klijentovi podaci obuhvataju informacije koje podležu bilo kom konkretnom zakonu ili propisu. Svi bezbednosni incidenti podležu uslovima Obaveštenja o bezbednosnim incidentima u nastavku.</w:t>
      </w:r>
    </w:p>
    <w:p w14:paraId="7D4647F5" w14:textId="546E04FC" w:rsidR="00BA0FD4" w:rsidRPr="007A0FA7" w:rsidRDefault="00BA0FD4" w:rsidP="007829B6">
      <w:pPr>
        <w:pStyle w:val="ProductList-Body"/>
        <w:spacing w:after="120"/>
        <w:rPr>
          <w:lang w:val="it-IT"/>
        </w:rPr>
      </w:pPr>
      <w:r w:rsidRPr="007A0FA7">
        <w:rPr>
          <w:lang w:val="it-IT"/>
        </w:rPr>
        <w:t>Klijent mora da poštuje sve primenjive zakone i propise koji se odnose na njegovo korišćenje Proizvoda i Usluga, uključujući zakone koji se odnose na biometrijske podatke, poverljivost komunikacije i Preduslove zaštite podataka. Klijent je odgovoran da utvrdi da li su Proizvodi i Usluge prikladni za skladištenje i obradu informacija koje podležu bilo kom posebnom zakonu ili propisu i za korišćenje Proizvoda i Usluga na način usaglašen sa</w:t>
      </w:r>
      <w:r w:rsidR="000C2250">
        <w:rPr>
          <w:lang w:val="it-IT"/>
        </w:rPr>
        <w:t> </w:t>
      </w:r>
      <w:r w:rsidRPr="007A0FA7">
        <w:rPr>
          <w:lang w:val="it-IT"/>
        </w:rPr>
        <w:t>Klijentovim zakonskim i podzakonskim obavezama. Klijent je odgovoran za odgovaranje na zahteve trećih lica koji se odnose na Klijentovo korišćenje Proizvoda i Usluga, kao što je zahtev da se ukloni sadržaj, u skladu sa Milenijumskim zakonom o zaštiti autorskih prava u SAD ili drugim primenjivim zakonima.</w:t>
      </w:r>
    </w:p>
    <w:p w14:paraId="34A96171" w14:textId="77777777" w:rsidR="00DD6D76" w:rsidRPr="007A0FA7" w:rsidRDefault="00DD6D76" w:rsidP="00DD6D76">
      <w:pPr>
        <w:pStyle w:val="ProductList-SectionHeading"/>
        <w:spacing w:after="120"/>
        <w:outlineLvl w:val="0"/>
        <w:rPr>
          <w:lang w:val="it-IT"/>
        </w:rPr>
      </w:pPr>
      <w:bookmarkStart w:id="35" w:name="OnlineServiceSpecificTerms"/>
      <w:bookmarkStart w:id="36" w:name="_Toc6563813"/>
      <w:bookmarkStart w:id="37" w:name="_Toc26883688"/>
      <w:bookmarkStart w:id="38" w:name="_Toc42764834"/>
      <w:bookmarkStart w:id="39" w:name="_Toc155369803"/>
      <w:bookmarkStart w:id="40" w:name="DatProtectionTerms"/>
      <w:r w:rsidRPr="007A0FA7">
        <w:rPr>
          <w:lang w:val="it-IT"/>
        </w:rPr>
        <w:t>Uslovi za zaštitu podataka</w:t>
      </w:r>
      <w:bookmarkEnd w:id="35"/>
      <w:bookmarkEnd w:id="36"/>
      <w:bookmarkEnd w:id="37"/>
      <w:bookmarkEnd w:id="38"/>
      <w:bookmarkEnd w:id="39"/>
    </w:p>
    <w:bookmarkEnd w:id="40"/>
    <w:p w14:paraId="610BEF1C" w14:textId="3BECDAD5" w:rsidR="00DD6D76" w:rsidRPr="007A0FA7" w:rsidRDefault="00DD6D76" w:rsidP="00DD6D76">
      <w:pPr>
        <w:pStyle w:val="ProductList-Body"/>
        <w:spacing w:after="120"/>
        <w:rPr>
          <w:lang w:val="it-IT"/>
        </w:rPr>
      </w:pPr>
      <w:r w:rsidRPr="007A0FA7">
        <w:rPr>
          <w:lang w:val="it-IT"/>
        </w:rPr>
        <w:t>Ovaj odeljak DPA obuhvata sledeće pododeljke:</w:t>
      </w:r>
    </w:p>
    <w:p w14:paraId="21E0F4D1" w14:textId="77777777" w:rsidR="00DD6D76" w:rsidRPr="007A0FA7" w:rsidRDefault="00DD6D76" w:rsidP="00DD6D76">
      <w:pPr>
        <w:pStyle w:val="ProductList-Body"/>
        <w:numPr>
          <w:ilvl w:val="0"/>
          <w:numId w:val="5"/>
        </w:numPr>
        <w:spacing w:after="120"/>
        <w:rPr>
          <w:lang w:val="it-IT"/>
        </w:rPr>
        <w:sectPr w:rsidR="00DD6D76" w:rsidRPr="007A0FA7" w:rsidSect="00EC0E45">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proofErr w:type="spellStart"/>
      <w:r>
        <w:t>Opseg</w:t>
      </w:r>
      <w:proofErr w:type="spellEnd"/>
    </w:p>
    <w:p w14:paraId="40503B6A" w14:textId="77777777" w:rsidR="00DD6D76" w:rsidRPr="00FC77AC" w:rsidRDefault="00DD6D76" w:rsidP="00DD6D76">
      <w:pPr>
        <w:pStyle w:val="ProductList-Body"/>
        <w:numPr>
          <w:ilvl w:val="0"/>
          <w:numId w:val="5"/>
        </w:numPr>
      </w:pPr>
      <w:proofErr w:type="spellStart"/>
      <w:r>
        <w:t>Priroda</w:t>
      </w:r>
      <w:proofErr w:type="spellEnd"/>
      <w:r>
        <w:t xml:space="preserve"> </w:t>
      </w:r>
      <w:proofErr w:type="spellStart"/>
      <w:r>
        <w:t>obrade</w:t>
      </w:r>
      <w:proofErr w:type="spellEnd"/>
      <w:r>
        <w:t xml:space="preserve"> </w:t>
      </w:r>
      <w:proofErr w:type="spellStart"/>
      <w:r>
        <w:t>podataka</w:t>
      </w:r>
      <w:proofErr w:type="spellEnd"/>
      <w:r>
        <w:t xml:space="preserve">; </w:t>
      </w:r>
      <w:proofErr w:type="spellStart"/>
      <w:r>
        <w:t>vlasništvo</w:t>
      </w:r>
      <w:proofErr w:type="spellEnd"/>
    </w:p>
    <w:p w14:paraId="610419A9" w14:textId="77777777" w:rsidR="00DD6D76" w:rsidRPr="00FC77AC" w:rsidRDefault="00DD6D76" w:rsidP="00DD6D76">
      <w:pPr>
        <w:pStyle w:val="ProductList-Body"/>
        <w:numPr>
          <w:ilvl w:val="0"/>
          <w:numId w:val="5"/>
        </w:numPr>
      </w:pPr>
      <w:proofErr w:type="spellStart"/>
      <w:r>
        <w:t>Otkrivanje</w:t>
      </w:r>
      <w:proofErr w:type="spellEnd"/>
      <w:r>
        <w:t xml:space="preserve"> </w:t>
      </w:r>
      <w:proofErr w:type="spellStart"/>
      <w:r>
        <w:t>obrađenih</w:t>
      </w:r>
      <w:proofErr w:type="spellEnd"/>
      <w:r>
        <w:t xml:space="preserve"> </w:t>
      </w:r>
      <w:proofErr w:type="spellStart"/>
      <w:r>
        <w:t>podataka</w:t>
      </w:r>
      <w:proofErr w:type="spellEnd"/>
    </w:p>
    <w:p w14:paraId="75596586" w14:textId="77777777" w:rsidR="00DD6D76" w:rsidRPr="00FC77AC" w:rsidRDefault="00DD6D76" w:rsidP="00DD6D76">
      <w:pPr>
        <w:pStyle w:val="ProductList-Body"/>
        <w:numPr>
          <w:ilvl w:val="0"/>
          <w:numId w:val="5"/>
        </w:numPr>
      </w:pPr>
      <w:proofErr w:type="spellStart"/>
      <w:r>
        <w:t>Obrada</w:t>
      </w:r>
      <w:proofErr w:type="spellEnd"/>
      <w:r>
        <w:t xml:space="preserve"> </w:t>
      </w:r>
      <w:proofErr w:type="spellStart"/>
      <w:r>
        <w:t>Ličnih</w:t>
      </w:r>
      <w:proofErr w:type="spellEnd"/>
      <w:r>
        <w:t xml:space="preserve"> </w:t>
      </w:r>
      <w:proofErr w:type="spellStart"/>
      <w:r>
        <w:t>podataka</w:t>
      </w:r>
      <w:proofErr w:type="spellEnd"/>
      <w:r>
        <w:t>; GDPR</w:t>
      </w:r>
    </w:p>
    <w:p w14:paraId="0198AC8F" w14:textId="77777777" w:rsidR="00DD6D76" w:rsidRPr="00FC77AC" w:rsidRDefault="00DD6D76" w:rsidP="00DD6D76">
      <w:pPr>
        <w:pStyle w:val="ProductList-Body"/>
        <w:numPr>
          <w:ilvl w:val="0"/>
          <w:numId w:val="5"/>
        </w:numPr>
      </w:pPr>
      <w:proofErr w:type="spellStart"/>
      <w:r>
        <w:t>Sigurnost</w:t>
      </w:r>
      <w:proofErr w:type="spellEnd"/>
      <w:r>
        <w:t xml:space="preserve"> </w:t>
      </w:r>
      <w:proofErr w:type="spellStart"/>
      <w:r>
        <w:t>podataka</w:t>
      </w:r>
      <w:proofErr w:type="spellEnd"/>
    </w:p>
    <w:p w14:paraId="5920AC8F" w14:textId="77777777" w:rsidR="00DD6D76" w:rsidRPr="00FC77AC" w:rsidRDefault="00DD6D76" w:rsidP="00DD6D76">
      <w:pPr>
        <w:pStyle w:val="ProductList-Body"/>
        <w:numPr>
          <w:ilvl w:val="0"/>
          <w:numId w:val="5"/>
        </w:numPr>
      </w:pPr>
      <w:proofErr w:type="spellStart"/>
      <w:r>
        <w:t>Obaveštenje</w:t>
      </w:r>
      <w:proofErr w:type="spellEnd"/>
      <w:r>
        <w:t xml:space="preserve"> o </w:t>
      </w:r>
      <w:proofErr w:type="spellStart"/>
      <w:r>
        <w:t>bezbednosnom</w:t>
      </w:r>
      <w:proofErr w:type="spellEnd"/>
      <w:r>
        <w:t xml:space="preserve"> </w:t>
      </w:r>
      <w:proofErr w:type="spellStart"/>
      <w:r>
        <w:t>incidentu</w:t>
      </w:r>
      <w:proofErr w:type="spellEnd"/>
    </w:p>
    <w:p w14:paraId="5588D625" w14:textId="77777777" w:rsidR="00DD6D76" w:rsidRPr="00FC77AC" w:rsidRDefault="00DD6D76" w:rsidP="00DD6D76">
      <w:pPr>
        <w:pStyle w:val="ProductList-Body"/>
        <w:numPr>
          <w:ilvl w:val="0"/>
          <w:numId w:val="5"/>
        </w:numPr>
      </w:pPr>
      <w:proofErr w:type="spellStart"/>
      <w:r>
        <w:t>Prenosi</w:t>
      </w:r>
      <w:proofErr w:type="spellEnd"/>
      <w:r>
        <w:t xml:space="preserve"> </w:t>
      </w:r>
      <w:proofErr w:type="spellStart"/>
      <w:r>
        <w:t>i</w:t>
      </w:r>
      <w:proofErr w:type="spellEnd"/>
      <w:r>
        <w:t xml:space="preserve"> </w:t>
      </w:r>
      <w:proofErr w:type="spellStart"/>
      <w:r>
        <w:t>lokacija</w:t>
      </w:r>
      <w:proofErr w:type="spellEnd"/>
      <w:r>
        <w:t xml:space="preserve"> </w:t>
      </w:r>
      <w:proofErr w:type="spellStart"/>
      <w:r>
        <w:t>podataka</w:t>
      </w:r>
      <w:proofErr w:type="spellEnd"/>
    </w:p>
    <w:p w14:paraId="7D8C39D5" w14:textId="77777777" w:rsidR="00DD6D76" w:rsidRPr="00FC77AC" w:rsidRDefault="00DD6D76" w:rsidP="00DD6D76">
      <w:pPr>
        <w:pStyle w:val="ProductList-Body"/>
        <w:numPr>
          <w:ilvl w:val="0"/>
          <w:numId w:val="5"/>
        </w:numPr>
      </w:pPr>
      <w:proofErr w:type="spellStart"/>
      <w:r>
        <w:t>Zadržavanje</w:t>
      </w:r>
      <w:proofErr w:type="spellEnd"/>
      <w:r>
        <w:t xml:space="preserve"> </w:t>
      </w:r>
      <w:proofErr w:type="spellStart"/>
      <w:r>
        <w:t>i</w:t>
      </w:r>
      <w:proofErr w:type="spellEnd"/>
      <w:r>
        <w:t xml:space="preserve"> </w:t>
      </w:r>
      <w:proofErr w:type="spellStart"/>
      <w:r>
        <w:t>brisanje</w:t>
      </w:r>
      <w:proofErr w:type="spellEnd"/>
      <w:r>
        <w:t xml:space="preserve"> </w:t>
      </w:r>
      <w:proofErr w:type="spellStart"/>
      <w:r>
        <w:t>podataka</w:t>
      </w:r>
      <w:proofErr w:type="spellEnd"/>
    </w:p>
    <w:p w14:paraId="07938BE8" w14:textId="77777777" w:rsidR="00DD6D76" w:rsidRPr="00FC77AC" w:rsidRDefault="00DD6D76" w:rsidP="00DD6D76">
      <w:pPr>
        <w:pStyle w:val="ProductList-Body"/>
        <w:numPr>
          <w:ilvl w:val="0"/>
          <w:numId w:val="5"/>
        </w:numPr>
      </w:pPr>
      <w:proofErr w:type="spellStart"/>
      <w:r>
        <w:t>Obaveza</w:t>
      </w:r>
      <w:proofErr w:type="spellEnd"/>
      <w:r>
        <w:t xml:space="preserve"> </w:t>
      </w:r>
      <w:proofErr w:type="spellStart"/>
      <w:r>
        <w:t>čuvanja</w:t>
      </w:r>
      <w:proofErr w:type="spellEnd"/>
      <w:r>
        <w:t xml:space="preserve"> </w:t>
      </w:r>
      <w:proofErr w:type="spellStart"/>
      <w:r>
        <w:t>poverljivosti</w:t>
      </w:r>
      <w:proofErr w:type="spellEnd"/>
      <w:r>
        <w:t xml:space="preserve"> </w:t>
      </w:r>
      <w:proofErr w:type="spellStart"/>
      <w:r>
        <w:t>obrađivača</w:t>
      </w:r>
      <w:proofErr w:type="spellEnd"/>
      <w:r>
        <w:t xml:space="preserve"> </w:t>
      </w:r>
      <w:proofErr w:type="spellStart"/>
      <w:r>
        <w:t>podataka</w:t>
      </w:r>
      <w:proofErr w:type="spellEnd"/>
    </w:p>
    <w:p w14:paraId="426AE992" w14:textId="681B8EC4" w:rsidR="00DD6D76" w:rsidRPr="00FC77AC" w:rsidRDefault="00DD6D76" w:rsidP="00DD6D76">
      <w:pPr>
        <w:pStyle w:val="ProductList-Body"/>
        <w:numPr>
          <w:ilvl w:val="0"/>
          <w:numId w:val="5"/>
        </w:numPr>
      </w:pPr>
      <w:proofErr w:type="spellStart"/>
      <w:r>
        <w:t>Obaveštenje</w:t>
      </w:r>
      <w:proofErr w:type="spellEnd"/>
      <w:r>
        <w:t xml:space="preserve"> </w:t>
      </w:r>
      <w:proofErr w:type="spellStart"/>
      <w:r>
        <w:t>i</w:t>
      </w:r>
      <w:proofErr w:type="spellEnd"/>
      <w:r>
        <w:t xml:space="preserve"> </w:t>
      </w:r>
      <w:proofErr w:type="spellStart"/>
      <w:r>
        <w:t>nadzori</w:t>
      </w:r>
      <w:proofErr w:type="spellEnd"/>
      <w:r>
        <w:t xml:space="preserve"> u </w:t>
      </w:r>
      <w:proofErr w:type="spellStart"/>
      <w:r>
        <w:t>pogledu</w:t>
      </w:r>
      <w:proofErr w:type="spellEnd"/>
      <w:r>
        <w:t xml:space="preserve"> </w:t>
      </w:r>
      <w:proofErr w:type="spellStart"/>
      <w:r>
        <w:t>korišćenja</w:t>
      </w:r>
      <w:proofErr w:type="spellEnd"/>
      <w:r>
        <w:t xml:space="preserve"> </w:t>
      </w:r>
      <w:proofErr w:type="spellStart"/>
      <w:r>
        <w:t>podobrađivača</w:t>
      </w:r>
      <w:proofErr w:type="spellEnd"/>
    </w:p>
    <w:p w14:paraId="1A8F58EA" w14:textId="77777777" w:rsidR="00DD6D76" w:rsidRPr="00FC77AC" w:rsidRDefault="00DD6D76" w:rsidP="00DD6D76">
      <w:pPr>
        <w:pStyle w:val="ProductList-Body"/>
        <w:numPr>
          <w:ilvl w:val="0"/>
          <w:numId w:val="5"/>
        </w:numPr>
      </w:pPr>
      <w:proofErr w:type="spellStart"/>
      <w:r>
        <w:t>Obrazovne</w:t>
      </w:r>
      <w:proofErr w:type="spellEnd"/>
      <w:r>
        <w:t xml:space="preserve"> </w:t>
      </w:r>
      <w:proofErr w:type="spellStart"/>
      <w:r>
        <w:t>institucije</w:t>
      </w:r>
      <w:proofErr w:type="spellEnd"/>
    </w:p>
    <w:p w14:paraId="0852B871" w14:textId="77777777" w:rsidR="00DD6D76" w:rsidRPr="00FC77AC" w:rsidRDefault="00DD6D76" w:rsidP="00DD6D76">
      <w:pPr>
        <w:pStyle w:val="ProductList-Body"/>
        <w:numPr>
          <w:ilvl w:val="0"/>
          <w:numId w:val="5"/>
        </w:numPr>
      </w:pPr>
      <w:proofErr w:type="spellStart"/>
      <w:r>
        <w:t>Ugovor</w:t>
      </w:r>
      <w:proofErr w:type="spellEnd"/>
      <w:r>
        <w:t xml:space="preserve"> </w:t>
      </w:r>
      <w:proofErr w:type="spellStart"/>
      <w:r>
        <w:t>sa</w:t>
      </w:r>
      <w:proofErr w:type="spellEnd"/>
      <w:r>
        <w:t xml:space="preserve"> </w:t>
      </w:r>
      <w:proofErr w:type="spellStart"/>
      <w:r>
        <w:t>klijentom</w:t>
      </w:r>
      <w:proofErr w:type="spellEnd"/>
      <w:r>
        <w:t xml:space="preserve"> za CJIS</w:t>
      </w:r>
    </w:p>
    <w:p w14:paraId="687A79B3" w14:textId="77777777" w:rsidR="00DD6D76" w:rsidRDefault="00DD6D76" w:rsidP="00DD6D76">
      <w:pPr>
        <w:pStyle w:val="ProductList-Body"/>
        <w:numPr>
          <w:ilvl w:val="0"/>
          <w:numId w:val="5"/>
        </w:numPr>
      </w:pPr>
      <w:r>
        <w:t xml:space="preserve">HIPAA </w:t>
      </w:r>
      <w:proofErr w:type="spellStart"/>
      <w:r>
        <w:t>poslovni</w:t>
      </w:r>
      <w:proofErr w:type="spellEnd"/>
      <w:r>
        <w:t xml:space="preserve"> </w:t>
      </w:r>
      <w:proofErr w:type="spellStart"/>
      <w:r>
        <w:t>saradnik</w:t>
      </w:r>
      <w:proofErr w:type="spellEnd"/>
    </w:p>
    <w:p w14:paraId="6816CE7C" w14:textId="380ED60A" w:rsidR="0031635C" w:rsidRPr="00FC77AC" w:rsidRDefault="00ED78D1" w:rsidP="00DD6D76">
      <w:pPr>
        <w:pStyle w:val="ProductList-Body"/>
        <w:numPr>
          <w:ilvl w:val="0"/>
          <w:numId w:val="5"/>
        </w:numPr>
      </w:pPr>
      <w:r w:rsidRPr="00343F90">
        <w:rPr>
          <w:lang w:val="it-IT"/>
        </w:rPr>
        <w:t>Telekomunikacioni podaci</w:t>
      </w:r>
    </w:p>
    <w:p w14:paraId="3D9BC023" w14:textId="0440E78C" w:rsidR="00DD6D76" w:rsidRPr="007A0FA7" w:rsidRDefault="00DD6D76" w:rsidP="00DD6D76">
      <w:pPr>
        <w:pStyle w:val="ProductList-Body"/>
        <w:numPr>
          <w:ilvl w:val="0"/>
          <w:numId w:val="5"/>
        </w:numPr>
        <w:rPr>
          <w:lang w:val="it-IT"/>
        </w:rPr>
      </w:pPr>
      <w:r w:rsidRPr="007A0FA7">
        <w:rPr>
          <w:lang w:val="it-IT"/>
        </w:rPr>
        <w:t xml:space="preserve">Zakon o zaštiti privatnosti potrošača Kalifornije (CCPA) </w:t>
      </w:r>
    </w:p>
    <w:p w14:paraId="1B26DF13" w14:textId="77777777" w:rsidR="00DD6D76" w:rsidRPr="00FC77AC" w:rsidRDefault="00DD6D76" w:rsidP="00DD6D76">
      <w:pPr>
        <w:pStyle w:val="ProductList-Body"/>
        <w:numPr>
          <w:ilvl w:val="0"/>
          <w:numId w:val="5"/>
        </w:numPr>
      </w:pPr>
      <w:proofErr w:type="spellStart"/>
      <w:r>
        <w:t>Biometrijski</w:t>
      </w:r>
      <w:proofErr w:type="spellEnd"/>
      <w:r>
        <w:t xml:space="preserve"> </w:t>
      </w:r>
      <w:proofErr w:type="spellStart"/>
      <w:r>
        <w:t>podaci</w:t>
      </w:r>
      <w:proofErr w:type="spellEnd"/>
    </w:p>
    <w:p w14:paraId="406ABF0E" w14:textId="33BA9C1F" w:rsidR="002E2EC1" w:rsidRPr="00FC77AC" w:rsidRDefault="002E2EC1" w:rsidP="00DD6D76">
      <w:pPr>
        <w:pStyle w:val="ProductList-Body"/>
        <w:numPr>
          <w:ilvl w:val="0"/>
          <w:numId w:val="5"/>
        </w:numPr>
      </w:pPr>
      <w:proofErr w:type="spellStart"/>
      <w:r>
        <w:t>Dopunske</w:t>
      </w:r>
      <w:proofErr w:type="spellEnd"/>
      <w:r>
        <w:t xml:space="preserve"> </w:t>
      </w:r>
      <w:proofErr w:type="spellStart"/>
      <w:r>
        <w:t>profesionalne</w:t>
      </w:r>
      <w:proofErr w:type="spellEnd"/>
      <w:r>
        <w:t xml:space="preserve"> </w:t>
      </w:r>
      <w:proofErr w:type="spellStart"/>
      <w:r>
        <w:t>usluge</w:t>
      </w:r>
      <w:proofErr w:type="spellEnd"/>
    </w:p>
    <w:p w14:paraId="3D48A602" w14:textId="77777777" w:rsidR="00DD6D76" w:rsidRPr="00FC77AC" w:rsidRDefault="00DD6D76" w:rsidP="00DD6D76">
      <w:pPr>
        <w:pStyle w:val="ProductList-Body"/>
        <w:numPr>
          <w:ilvl w:val="0"/>
          <w:numId w:val="5"/>
        </w:numPr>
      </w:pPr>
      <w:r>
        <w:t xml:space="preserve">Kako da </w:t>
      </w:r>
      <w:proofErr w:type="spellStart"/>
      <w:r>
        <w:t>kontaktirate</w:t>
      </w:r>
      <w:proofErr w:type="spellEnd"/>
      <w:r>
        <w:t xml:space="preserve"> Microsoft</w:t>
      </w:r>
    </w:p>
    <w:p w14:paraId="09D2EA5B" w14:textId="7B7561F9" w:rsidR="00DD6D76" w:rsidRPr="00FC77AC" w:rsidRDefault="00DD6D76" w:rsidP="00DD6D76">
      <w:pPr>
        <w:pStyle w:val="ProductList-Body"/>
        <w:numPr>
          <w:ilvl w:val="0"/>
          <w:numId w:val="5"/>
        </w:numPr>
      </w:pPr>
      <w:proofErr w:type="spellStart"/>
      <w:r>
        <w:t>Dodatak</w:t>
      </w:r>
      <w:proofErr w:type="spellEnd"/>
      <w:r>
        <w:t xml:space="preserve"> A – </w:t>
      </w:r>
      <w:proofErr w:type="spellStart"/>
      <w:r>
        <w:t>Bezbednosne</w:t>
      </w:r>
      <w:proofErr w:type="spellEnd"/>
      <w:r>
        <w:t xml:space="preserve"> mere</w:t>
      </w:r>
    </w:p>
    <w:p w14:paraId="7379A383" w14:textId="77777777" w:rsidR="00E3608A" w:rsidRPr="007A0FA7" w:rsidRDefault="00E3608A" w:rsidP="00E3608A">
      <w:pPr>
        <w:pStyle w:val="ProductList-Body"/>
        <w:numPr>
          <w:ilvl w:val="0"/>
          <w:numId w:val="5"/>
        </w:numPr>
        <w:rPr>
          <w:lang w:val="it-IT"/>
        </w:rPr>
      </w:pPr>
      <w:r w:rsidRPr="007A0FA7">
        <w:rPr>
          <w:lang w:val="it-IT"/>
        </w:rPr>
        <w:t>Dodatak B – Lica na koja se odnose podaci i kategorije ličnih podataka</w:t>
      </w:r>
    </w:p>
    <w:p w14:paraId="4F3F3E86" w14:textId="3B4E27C1" w:rsidR="007B2B15" w:rsidRPr="007A0FA7" w:rsidRDefault="00E3608A">
      <w:pPr>
        <w:pStyle w:val="ProductList-Body"/>
        <w:numPr>
          <w:ilvl w:val="0"/>
          <w:numId w:val="5"/>
        </w:numPr>
        <w:rPr>
          <w:lang w:val="it-IT"/>
        </w:rPr>
      </w:pPr>
      <w:r w:rsidRPr="007A0FA7">
        <w:rPr>
          <w:lang w:val="it-IT"/>
        </w:rPr>
        <w:t>Dodatak C – Dodatak o dodatnim zaštitnim merama.</w:t>
      </w:r>
    </w:p>
    <w:p w14:paraId="271566DB" w14:textId="43720FBF" w:rsidR="004C2B10" w:rsidRPr="007A0FA7" w:rsidRDefault="004C2B10" w:rsidP="00C35BD5">
      <w:pPr>
        <w:pStyle w:val="ProductList-Body"/>
        <w:ind w:left="720"/>
        <w:rPr>
          <w:lang w:val="it-IT"/>
        </w:rPr>
        <w:sectPr w:rsidR="004C2B10" w:rsidRPr="007A0FA7" w:rsidSect="00EC0E45">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7A0FA7" w:rsidRDefault="00DD6D76" w:rsidP="00DD6D76">
      <w:pPr>
        <w:pStyle w:val="ProductList-Body"/>
        <w:ind w:left="720"/>
        <w:rPr>
          <w:lang w:val="it-IT"/>
        </w:rPr>
      </w:pPr>
    </w:p>
    <w:p w14:paraId="55956DBB" w14:textId="77777777" w:rsidR="00DD6D76" w:rsidRPr="007A0FA7" w:rsidRDefault="00DD6D76" w:rsidP="002A4A50">
      <w:pPr>
        <w:pStyle w:val="ProductList-SubSubSectionHeading"/>
        <w:keepNext/>
        <w:spacing w:after="120"/>
        <w:outlineLvl w:val="1"/>
        <w:rPr>
          <w:lang w:val="it-IT"/>
        </w:rPr>
      </w:pPr>
      <w:bookmarkStart w:id="41" w:name="_Toc507768549"/>
      <w:bookmarkStart w:id="42" w:name="_Toc8395009"/>
      <w:bookmarkStart w:id="43" w:name="_Toc6563798"/>
      <w:bookmarkStart w:id="44" w:name="_Toc21617016"/>
      <w:bookmarkStart w:id="45" w:name="_Toc26972836"/>
      <w:bookmarkStart w:id="46" w:name="_Toc42764835"/>
      <w:bookmarkStart w:id="47" w:name="_Toc155369804"/>
      <w:r w:rsidRPr="007A0FA7">
        <w:rPr>
          <w:lang w:val="it-IT"/>
        </w:rPr>
        <w:t>Opseg</w:t>
      </w:r>
      <w:bookmarkEnd w:id="41"/>
      <w:bookmarkEnd w:id="42"/>
      <w:bookmarkEnd w:id="43"/>
      <w:bookmarkEnd w:id="44"/>
      <w:bookmarkEnd w:id="45"/>
      <w:bookmarkEnd w:id="46"/>
      <w:bookmarkEnd w:id="47"/>
    </w:p>
    <w:p w14:paraId="210C3D41" w14:textId="05E88C03" w:rsidR="00E122BB" w:rsidRPr="007A0FA7" w:rsidRDefault="00DD6D76" w:rsidP="007829B6">
      <w:pPr>
        <w:pStyle w:val="ProductList-Body"/>
        <w:spacing w:after="120"/>
        <w:rPr>
          <w:lang w:val="it-IT"/>
        </w:rPr>
      </w:pPr>
      <w:r w:rsidRPr="007A0FA7">
        <w:rPr>
          <w:lang w:val="it-IT"/>
        </w:rPr>
        <w:t>Uslovi DPA primenjuju se na sve Proizvode i Usluge, uz izuzetak opisanog u ovom odeljku.</w:t>
      </w:r>
      <w:r w:rsidR="00F85DC4">
        <w:rPr>
          <w:lang w:val="it-IT"/>
        </w:rPr>
        <w:t xml:space="preserve"> </w:t>
      </w:r>
    </w:p>
    <w:p w14:paraId="68C4CDB8" w14:textId="77777777" w:rsidR="004C0812" w:rsidRPr="004C0812" w:rsidRDefault="004C0812" w:rsidP="004C0812">
      <w:pPr>
        <w:pStyle w:val="ProductList-Body"/>
        <w:spacing w:after="120"/>
      </w:pPr>
      <w:proofErr w:type="spellStart"/>
      <w:r w:rsidRPr="004C0812">
        <w:t>Uslovi</w:t>
      </w:r>
      <w:proofErr w:type="spellEnd"/>
      <w:r w:rsidRPr="004C0812">
        <w:t xml:space="preserve"> DPA se ne </w:t>
      </w:r>
      <w:proofErr w:type="spellStart"/>
      <w:r w:rsidRPr="004C0812">
        <w:t>primenjuju</w:t>
      </w:r>
      <w:proofErr w:type="spellEnd"/>
      <w:r w:rsidRPr="004C0812">
        <w:t xml:space="preserve"> </w:t>
      </w:r>
      <w:proofErr w:type="spellStart"/>
      <w:r w:rsidRPr="004C0812">
        <w:t>na</w:t>
      </w:r>
      <w:proofErr w:type="spellEnd"/>
      <w:r w:rsidRPr="004C0812">
        <w:t xml:space="preserve"> </w:t>
      </w:r>
      <w:proofErr w:type="spellStart"/>
      <w:r w:rsidRPr="004C0812">
        <w:t>Proizvode</w:t>
      </w:r>
      <w:proofErr w:type="spellEnd"/>
      <w:r w:rsidRPr="004C0812">
        <w:t xml:space="preserve"> </w:t>
      </w:r>
      <w:proofErr w:type="spellStart"/>
      <w:r w:rsidRPr="004C0812">
        <w:t>ili</w:t>
      </w:r>
      <w:proofErr w:type="spellEnd"/>
      <w:r w:rsidRPr="004C0812">
        <w:t xml:space="preserve"> </w:t>
      </w:r>
      <w:proofErr w:type="spellStart"/>
      <w:r w:rsidRPr="004C0812">
        <w:t>Profesionalne</w:t>
      </w:r>
      <w:proofErr w:type="spellEnd"/>
      <w:r w:rsidRPr="004C0812">
        <w:t xml:space="preserve"> </w:t>
      </w:r>
      <w:proofErr w:type="spellStart"/>
      <w:r w:rsidRPr="004C0812">
        <w:t>usluge</w:t>
      </w:r>
      <w:proofErr w:type="spellEnd"/>
      <w:r w:rsidRPr="004C0812">
        <w:t xml:space="preserve"> </w:t>
      </w:r>
      <w:proofErr w:type="spellStart"/>
      <w:r w:rsidRPr="004C0812">
        <w:t>posebno</w:t>
      </w:r>
      <w:proofErr w:type="spellEnd"/>
      <w:r w:rsidRPr="004C0812">
        <w:t xml:space="preserve"> </w:t>
      </w:r>
      <w:proofErr w:type="spellStart"/>
      <w:r w:rsidRPr="004C0812">
        <w:t>navedene</w:t>
      </w:r>
      <w:proofErr w:type="spellEnd"/>
      <w:r w:rsidRPr="004C0812">
        <w:t xml:space="preserve"> </w:t>
      </w:r>
      <w:proofErr w:type="spellStart"/>
      <w:r w:rsidRPr="004C0812">
        <w:t>kao</w:t>
      </w:r>
      <w:proofErr w:type="spellEnd"/>
      <w:r w:rsidRPr="004C0812">
        <w:t xml:space="preserve"> </w:t>
      </w:r>
      <w:proofErr w:type="spellStart"/>
      <w:r w:rsidRPr="004C0812">
        <w:t>izuzete</w:t>
      </w:r>
      <w:proofErr w:type="spellEnd"/>
      <w:r w:rsidRPr="004C0812">
        <w:t xml:space="preserve">, </w:t>
      </w:r>
      <w:proofErr w:type="spellStart"/>
      <w:r w:rsidRPr="004C0812">
        <w:t>ili</w:t>
      </w:r>
      <w:proofErr w:type="spellEnd"/>
      <w:r w:rsidRPr="004C0812">
        <w:t xml:space="preserve"> u </w:t>
      </w:r>
      <w:proofErr w:type="spellStart"/>
      <w:r w:rsidRPr="004C0812">
        <w:t>izvesnoj</w:t>
      </w:r>
      <w:proofErr w:type="spellEnd"/>
      <w:r w:rsidRPr="004C0812">
        <w:t xml:space="preserve"> meri </w:t>
      </w:r>
      <w:proofErr w:type="spellStart"/>
      <w:r w:rsidRPr="004C0812">
        <w:t>izuzete</w:t>
      </w:r>
      <w:proofErr w:type="spellEnd"/>
      <w:r w:rsidRPr="004C0812">
        <w:t xml:space="preserve">, u </w:t>
      </w:r>
      <w:proofErr w:type="spellStart"/>
      <w:r w:rsidRPr="004C0812">
        <w:t>Uslovima</w:t>
      </w:r>
      <w:proofErr w:type="spellEnd"/>
      <w:r w:rsidRPr="004C0812">
        <w:t xml:space="preserve"> </w:t>
      </w:r>
      <w:proofErr w:type="spellStart"/>
      <w:r w:rsidRPr="004C0812">
        <w:t>korišćenja</w:t>
      </w:r>
      <w:proofErr w:type="spellEnd"/>
      <w:r w:rsidRPr="004C0812">
        <w:t xml:space="preserve"> </w:t>
      </w:r>
      <w:proofErr w:type="spellStart"/>
      <w:r w:rsidRPr="004C0812">
        <w:t>proizvoda</w:t>
      </w:r>
      <w:proofErr w:type="spellEnd"/>
      <w:r w:rsidRPr="004C0812">
        <w:t xml:space="preserve"> </w:t>
      </w:r>
      <w:proofErr w:type="spellStart"/>
      <w:r w:rsidRPr="004C0812">
        <w:t>ili</w:t>
      </w:r>
      <w:proofErr w:type="spellEnd"/>
      <w:r w:rsidRPr="004C0812">
        <w:t xml:space="preserve"> </w:t>
      </w:r>
      <w:proofErr w:type="spellStart"/>
      <w:r w:rsidRPr="004C0812">
        <w:t>primenjivom</w:t>
      </w:r>
      <w:proofErr w:type="spellEnd"/>
      <w:r w:rsidRPr="004C0812">
        <w:t xml:space="preserve"> </w:t>
      </w:r>
      <w:proofErr w:type="spellStart"/>
      <w:r w:rsidRPr="004C0812">
        <w:t>radnom</w:t>
      </w:r>
      <w:proofErr w:type="spellEnd"/>
      <w:r w:rsidRPr="004C0812">
        <w:t xml:space="preserve"> </w:t>
      </w:r>
      <w:proofErr w:type="spellStart"/>
      <w:r w:rsidRPr="004C0812">
        <w:t>nalogu</w:t>
      </w:r>
      <w:proofErr w:type="spellEnd"/>
      <w:r w:rsidRPr="004C0812">
        <w:t xml:space="preserve">, </w:t>
      </w:r>
      <w:proofErr w:type="spellStart"/>
      <w:r w:rsidRPr="004C0812">
        <w:t>koje</w:t>
      </w:r>
      <w:proofErr w:type="spellEnd"/>
      <w:r w:rsidRPr="004C0812">
        <w:t xml:space="preserve"> </w:t>
      </w:r>
      <w:proofErr w:type="spellStart"/>
      <w:r w:rsidRPr="004C0812">
        <w:t>regulišu</w:t>
      </w:r>
      <w:proofErr w:type="spellEnd"/>
      <w:r w:rsidRPr="004C0812">
        <w:t xml:space="preserve"> </w:t>
      </w:r>
      <w:proofErr w:type="spellStart"/>
      <w:r w:rsidRPr="004C0812">
        <w:t>uslovi</w:t>
      </w:r>
      <w:proofErr w:type="spellEnd"/>
      <w:r w:rsidRPr="004C0812">
        <w:t xml:space="preserve"> za </w:t>
      </w:r>
      <w:proofErr w:type="spellStart"/>
      <w:r w:rsidRPr="004C0812">
        <w:t>privatnost</w:t>
      </w:r>
      <w:proofErr w:type="spellEnd"/>
      <w:r w:rsidRPr="004C0812">
        <w:t xml:space="preserve"> </w:t>
      </w:r>
      <w:proofErr w:type="spellStart"/>
      <w:r w:rsidRPr="004C0812">
        <w:t>i</w:t>
      </w:r>
      <w:proofErr w:type="spellEnd"/>
      <w:r w:rsidRPr="004C0812">
        <w:t xml:space="preserve"> </w:t>
      </w:r>
      <w:proofErr w:type="spellStart"/>
      <w:r w:rsidRPr="004C0812">
        <w:t>bezbednost</w:t>
      </w:r>
      <w:proofErr w:type="spellEnd"/>
      <w:r w:rsidRPr="004C0812">
        <w:t xml:space="preserve"> u </w:t>
      </w:r>
      <w:proofErr w:type="spellStart"/>
      <w:r w:rsidRPr="004C0812">
        <w:t>primenjivim</w:t>
      </w:r>
      <w:proofErr w:type="spellEnd"/>
      <w:r w:rsidRPr="004C0812">
        <w:t xml:space="preserve"> </w:t>
      </w:r>
      <w:proofErr w:type="spellStart"/>
      <w:r w:rsidRPr="004C0812">
        <w:t>posebnim</w:t>
      </w:r>
      <w:proofErr w:type="spellEnd"/>
      <w:r w:rsidRPr="004C0812">
        <w:t xml:space="preserve"> </w:t>
      </w:r>
      <w:proofErr w:type="spellStart"/>
      <w:r w:rsidRPr="004C0812">
        <w:t>uslovima</w:t>
      </w:r>
      <w:proofErr w:type="spellEnd"/>
      <w:r w:rsidRPr="004C0812">
        <w:t xml:space="preserve"> za </w:t>
      </w:r>
      <w:proofErr w:type="spellStart"/>
      <w:r w:rsidRPr="004C0812">
        <w:t>Proizvod</w:t>
      </w:r>
      <w:proofErr w:type="spellEnd"/>
      <w:r w:rsidRPr="004C0812">
        <w:t xml:space="preserve"> </w:t>
      </w:r>
      <w:proofErr w:type="spellStart"/>
      <w:r w:rsidRPr="004C0812">
        <w:t>ili</w:t>
      </w:r>
      <w:proofErr w:type="spellEnd"/>
      <w:r w:rsidRPr="004C0812">
        <w:t xml:space="preserve"> </w:t>
      </w:r>
      <w:proofErr w:type="spellStart"/>
      <w:r w:rsidRPr="004C0812">
        <w:t>radni</w:t>
      </w:r>
      <w:proofErr w:type="spellEnd"/>
      <w:r w:rsidRPr="004C0812">
        <w:t xml:space="preserve"> </w:t>
      </w:r>
      <w:proofErr w:type="spellStart"/>
      <w:r w:rsidRPr="004C0812">
        <w:t>nalog</w:t>
      </w:r>
      <w:proofErr w:type="spellEnd"/>
      <w:r w:rsidRPr="004C0812">
        <w:t>.</w:t>
      </w:r>
    </w:p>
    <w:p w14:paraId="68A4C943" w14:textId="4B000A84" w:rsidR="00CC3CFE" w:rsidRPr="007A0FA7" w:rsidRDefault="00CC3CFE" w:rsidP="00CC3CFE">
      <w:pPr>
        <w:pStyle w:val="ProductList-Body"/>
        <w:spacing w:after="120"/>
        <w:rPr>
          <w:lang w:val="it-IT"/>
        </w:rPr>
      </w:pPr>
      <w:r w:rsidRPr="007A0FA7">
        <w:rPr>
          <w:lang w:val="it-IT"/>
        </w:rPr>
        <w:t>Radi jasnoće, Uslovi DPA se primenjuju samo na obrađivanje podataka u okruženjima koje kontroliše Microsoft i Microsoftovi podobrađivači. To uključuje podatke koji su poslati Microsoftu putem Proizvoda i Usluga, ali ne uključuje podatke koji ostaju u Klijentovim prostorijama ili u radnim okruženjima trećih lica koje je Klijent odabrao.</w:t>
      </w:r>
    </w:p>
    <w:p w14:paraId="6A03C276" w14:textId="69C59166" w:rsidR="00024B65" w:rsidRPr="007A0FA7" w:rsidRDefault="00024B65" w:rsidP="00024B65">
      <w:pPr>
        <w:pStyle w:val="ProductList-Body"/>
        <w:spacing w:after="120"/>
        <w:rPr>
          <w:lang w:val="it-IT"/>
        </w:rPr>
      </w:pPr>
      <w:r w:rsidRPr="007A0FA7">
        <w:rPr>
          <w:lang w:val="it-IT"/>
        </w:rPr>
        <w:t>Za Dopunske profesionalne usluge, Microsoft se obavezuje samo u odeljku „Dopunske profesionalne usluge</w:t>
      </w:r>
      <w:r w:rsidR="00BA463F" w:rsidRPr="0027422C">
        <w:rPr>
          <w:lang w:val="it-IT"/>
        </w:rPr>
        <w:t>“</w:t>
      </w:r>
      <w:r w:rsidRPr="007A0FA7">
        <w:rPr>
          <w:lang w:val="it-IT"/>
        </w:rPr>
        <w:t xml:space="preserve"> u nastavku. </w:t>
      </w:r>
    </w:p>
    <w:p w14:paraId="1EF8D185" w14:textId="7E4F8D99" w:rsidR="00E122BB" w:rsidRPr="007A0FA7" w:rsidRDefault="00C85435" w:rsidP="007829B6">
      <w:pPr>
        <w:pStyle w:val="ProductList-Body"/>
        <w:spacing w:after="120"/>
        <w:rPr>
          <w:lang w:val="it-IT"/>
        </w:rPr>
      </w:pPr>
      <w:r w:rsidRPr="007A0FA7">
        <w:rPr>
          <w:lang w:val="it-IT"/>
        </w:rPr>
        <w:t>Na Preliminarne verzije mogu da se primenjuju slabije mere za privatnost i bezbednost ili te mere mogu da se razlikuju od mera koje se najčešće nalaze u Proizvodima i Uslugama. Ako nije drugačije navedeno, Klijent ne bi trebalo da koristi Preliminarne verzije za obradu Ličnih podataka koje podležu zakonskim i regulatornim zahtevima usklađenosti. Za Proizvode, sledeći uslovi u ovom DPA se ne primenjuju na Preliminarne verzije: Obrada Ličnih podataka, GDPR, Bezbednost podataka i HIPAA poslovni saradnik. Za Profesionalne usluge, ponude označene kao Preliminarne verzije ili Ograničene verzije usluga ispunjavaju samo uslove za Dopunske profesionalne usluge.</w:t>
      </w:r>
    </w:p>
    <w:p w14:paraId="65EC085A" w14:textId="77777777" w:rsidR="00C85435" w:rsidRPr="007A0FA7" w:rsidRDefault="00C85435" w:rsidP="00C35BD5">
      <w:pPr>
        <w:pStyle w:val="ProductList-SubSubSectionHeading"/>
        <w:keepNext/>
        <w:spacing w:after="120"/>
        <w:outlineLvl w:val="1"/>
        <w:rPr>
          <w:lang w:val="it-IT"/>
        </w:rPr>
      </w:pPr>
      <w:bookmarkStart w:id="48" w:name="_Toc26972837"/>
      <w:bookmarkStart w:id="49" w:name="_Toc155369805"/>
      <w:bookmarkStart w:id="50" w:name="_Toc507768552"/>
      <w:bookmarkStart w:id="51" w:name="_Toc8395012"/>
      <w:r w:rsidRPr="007A0FA7">
        <w:rPr>
          <w:lang w:val="it-IT"/>
        </w:rPr>
        <w:t xml:space="preserve">Priroda </w:t>
      </w:r>
      <w:bookmarkStart w:id="52" w:name="_Toc6563799"/>
      <w:bookmarkStart w:id="53" w:name="_Toc21617017"/>
      <w:r w:rsidRPr="007A0FA7">
        <w:rPr>
          <w:lang w:val="it-IT"/>
        </w:rPr>
        <w:t>obrade podataka, vlasništvo</w:t>
      </w:r>
      <w:bookmarkEnd w:id="48"/>
      <w:bookmarkEnd w:id="49"/>
      <w:bookmarkEnd w:id="52"/>
      <w:bookmarkEnd w:id="53"/>
    </w:p>
    <w:p w14:paraId="2B094C3F" w14:textId="5CA758A4" w:rsidR="00C85435" w:rsidRPr="007A0FA7" w:rsidRDefault="0072723D" w:rsidP="007829B6">
      <w:pPr>
        <w:pStyle w:val="ProductList-Body"/>
        <w:spacing w:after="120"/>
        <w:rPr>
          <w:lang w:val="it-IT"/>
        </w:rPr>
      </w:pPr>
      <w:r w:rsidRPr="007A0FA7">
        <w:rPr>
          <w:lang w:val="it-IT"/>
        </w:rPr>
        <w:t>Microsoft će koristiti i na druge načine obrađivati Klijentove podatke, Podatke profesionalnih usluga i Lične podatke samo kao što je opisano i uz ograničenja koja su navedena u nastavku (a) kako bi Klijentu pružio Proizvode i Usluge u skladu sa dokumentovanim uputstvima Klijenta i (b) za poslovne radnje usko vezane za pružanje Proizvoda i Usluga Klijentu. U međusobnom odnosu ugovorenih strana, Klijent zadržava sva prava i</w:t>
      </w:r>
      <w:r w:rsidR="00F85DC4">
        <w:rPr>
          <w:lang w:val="it-IT"/>
        </w:rPr>
        <w:t> </w:t>
      </w:r>
      <w:r w:rsidRPr="007A0FA7">
        <w:rPr>
          <w:lang w:val="it-IT"/>
        </w:rPr>
        <w:t>vlasništvo nad Klijentovim podacima i Podacima profesionalnih usluga, kao i udeo u njima. Microsoft ne dobija nikakva prava na Klijentove podatke profesionalnih usluga, osim prava koje Klijent dodeljuje Microsoftu u ovom odeljku. Ovaj pasus ne utiče na prava korporacije Microsoft nad softverom ili uslugama koje Microsoft licencira Klijentu.</w:t>
      </w:r>
    </w:p>
    <w:p w14:paraId="5102CA20" w14:textId="77777777" w:rsidR="00590619" w:rsidRPr="007A0FA7" w:rsidRDefault="00590619" w:rsidP="00590619">
      <w:pPr>
        <w:rPr>
          <w:lang w:val="it-IT"/>
        </w:rPr>
      </w:pPr>
    </w:p>
    <w:p w14:paraId="72E1A929" w14:textId="56238FF1" w:rsidR="00590619" w:rsidRPr="007A0FA7" w:rsidRDefault="00590619" w:rsidP="00590619">
      <w:pPr>
        <w:tabs>
          <w:tab w:val="left" w:pos="9849"/>
        </w:tabs>
        <w:rPr>
          <w:lang w:val="it-IT"/>
        </w:rPr>
      </w:pPr>
      <w:r w:rsidRPr="007A0FA7">
        <w:rPr>
          <w:lang w:val="it-IT"/>
        </w:rPr>
        <w:tab/>
      </w:r>
    </w:p>
    <w:p w14:paraId="1CCE7D6F" w14:textId="7E5C42FB" w:rsidR="00C85435" w:rsidRPr="007A0FA7" w:rsidRDefault="00C85435" w:rsidP="00AF62C2">
      <w:pPr>
        <w:pStyle w:val="ProductList-Body"/>
        <w:keepNext/>
        <w:spacing w:after="120"/>
        <w:ind w:left="187"/>
        <w:outlineLvl w:val="2"/>
        <w:rPr>
          <w:lang w:val="it-IT"/>
        </w:rPr>
      </w:pPr>
      <w:bookmarkStart w:id="54" w:name="_Toc6563800"/>
      <w:bookmarkStart w:id="55" w:name="_Toc26972838"/>
      <w:bookmarkStart w:id="56" w:name="_Toc13858350"/>
      <w:bookmarkStart w:id="57" w:name="_Toc21617018"/>
      <w:r w:rsidRPr="007A0FA7">
        <w:rPr>
          <w:b/>
          <w:color w:val="0072C6"/>
          <w:lang w:val="it-IT"/>
        </w:rPr>
        <w:t>Obrada kako bi se Klijentu pružili</w:t>
      </w:r>
      <w:bookmarkEnd w:id="54"/>
      <w:r w:rsidRPr="007A0FA7">
        <w:rPr>
          <w:b/>
          <w:color w:val="0072C6"/>
          <w:lang w:val="it-IT"/>
        </w:rPr>
        <w:t xml:space="preserve"> </w:t>
      </w:r>
      <w:bookmarkEnd w:id="55"/>
      <w:r w:rsidRPr="007A0FA7">
        <w:rPr>
          <w:b/>
          <w:color w:val="0072C6"/>
          <w:lang w:val="it-IT"/>
        </w:rPr>
        <w:t>Proizvodi i Usluge</w:t>
      </w:r>
    </w:p>
    <w:p w14:paraId="38AED162" w14:textId="2AEC55ED" w:rsidR="00C85435" w:rsidRPr="007A0FA7" w:rsidRDefault="00C85435" w:rsidP="00C35BD5">
      <w:pPr>
        <w:pStyle w:val="ProductList-Body"/>
        <w:keepNext/>
        <w:ind w:left="158"/>
        <w:rPr>
          <w:lang w:val="it-IT"/>
        </w:rPr>
      </w:pPr>
      <w:r w:rsidRPr="007A0FA7">
        <w:rPr>
          <w:rFonts w:ascii="Calibri" w:eastAsia="Calibri" w:hAnsi="Calibri" w:cs="Arial"/>
          <w:lang w:val="it-IT"/>
        </w:rPr>
        <w:t>Za svrhe ovog DPA, „pružiti“ Proizvod obuhvata:</w:t>
      </w:r>
      <w:r w:rsidR="00F85DC4">
        <w:rPr>
          <w:rFonts w:ascii="Calibri" w:eastAsia="Calibri" w:hAnsi="Calibri" w:cs="Arial"/>
          <w:lang w:val="it-IT"/>
        </w:rPr>
        <w:t xml:space="preserve"> </w:t>
      </w:r>
    </w:p>
    <w:p w14:paraId="25A37013" w14:textId="0CA6C8B0" w:rsidR="00C85435" w:rsidRPr="007A0FA7" w:rsidRDefault="00C85435" w:rsidP="00F1097D">
      <w:pPr>
        <w:pStyle w:val="ProductList-Body"/>
        <w:numPr>
          <w:ilvl w:val="0"/>
          <w:numId w:val="7"/>
        </w:numPr>
        <w:rPr>
          <w:lang w:val="it-IT"/>
        </w:rPr>
      </w:pPr>
      <w:r w:rsidRPr="007A0FA7">
        <w:rPr>
          <w:rFonts w:ascii="Calibri" w:eastAsia="Calibri" w:hAnsi="Calibri" w:cs="Arial"/>
          <w:lang w:val="it-IT"/>
        </w:rPr>
        <w:t>Pružanje funkcionalnih mogućnosti kako su licencirane, kako ih konfiguriše</w:t>
      </w:r>
      <w:r w:rsidRPr="007A0FA7">
        <w:rPr>
          <w:rFonts w:ascii="Calibri" w:hAnsi="Calibri"/>
          <w:lang w:val="it-IT"/>
        </w:rPr>
        <w:t xml:space="preserve"> i </w:t>
      </w:r>
      <w:bookmarkEnd w:id="56"/>
      <w:bookmarkEnd w:id="57"/>
      <w:r w:rsidRPr="007A0FA7">
        <w:rPr>
          <w:rFonts w:ascii="Calibri" w:eastAsia="Calibri" w:hAnsi="Calibri" w:cs="Arial"/>
          <w:lang w:val="it-IT"/>
        </w:rPr>
        <w:t xml:space="preserve">koristi Klijent i njegovi korisnici, uključujući pružanje personalizovanih korisničkih iskustava. </w:t>
      </w:r>
    </w:p>
    <w:p w14:paraId="0A0F49B8" w14:textId="5F04D0B1" w:rsidR="00C85435" w:rsidRPr="007A0FA7" w:rsidRDefault="00C85435" w:rsidP="00F1097D">
      <w:pPr>
        <w:pStyle w:val="ProductList-Body"/>
        <w:numPr>
          <w:ilvl w:val="0"/>
          <w:numId w:val="7"/>
        </w:numPr>
        <w:rPr>
          <w:lang w:val="it-IT"/>
        </w:rPr>
      </w:pPr>
      <w:r w:rsidRPr="007A0FA7">
        <w:rPr>
          <w:rFonts w:ascii="Calibri" w:eastAsia="Calibri" w:hAnsi="Calibri" w:cs="Arial"/>
          <w:lang w:val="it-IT"/>
        </w:rPr>
        <w:t xml:space="preserve">Rešavanje problema (sprečavanje, otkrivanje i popravka problema), i </w:t>
      </w:r>
    </w:p>
    <w:p w14:paraId="078BCFE5" w14:textId="2BDC788A" w:rsidR="00C85435" w:rsidRPr="007A0FA7" w:rsidRDefault="00E73F98" w:rsidP="00F1097D">
      <w:pPr>
        <w:pStyle w:val="ProductList-Body"/>
        <w:numPr>
          <w:ilvl w:val="0"/>
          <w:numId w:val="7"/>
        </w:numPr>
        <w:spacing w:after="120"/>
        <w:rPr>
          <w:lang w:val="it-IT"/>
        </w:rPr>
      </w:pPr>
      <w:r w:rsidRPr="007A0FA7">
        <w:rPr>
          <w:rFonts w:ascii="Calibri" w:eastAsia="Calibri" w:hAnsi="Calibri" w:cs="Arial"/>
          <w:lang w:val="it-IT"/>
        </w:rPr>
        <w:t xml:space="preserve">Održavanje proizvoda ažurnim i efikasnim, kao i poboljšanje </w:t>
      </w:r>
      <w:r w:rsidRPr="007A0FA7">
        <w:rPr>
          <w:lang w:val="it-IT"/>
        </w:rPr>
        <w:t>produktivnosti,</w:t>
      </w:r>
      <w:r w:rsidRPr="007A0FA7">
        <w:rPr>
          <w:rFonts w:ascii="Calibri" w:eastAsia="Calibri" w:hAnsi="Calibri" w:cs="Arial"/>
          <w:lang w:val="it-IT"/>
        </w:rPr>
        <w:t xml:space="preserve"> pouzdanosti, efikasnosti, kvaliteta i bezbednosti korisnika.</w:t>
      </w:r>
    </w:p>
    <w:p w14:paraId="67A5736F" w14:textId="3F1D5A2F" w:rsidR="004D3218" w:rsidRPr="007A0FA7" w:rsidRDefault="004D3218" w:rsidP="004D3218">
      <w:pPr>
        <w:pStyle w:val="ProductList-Body"/>
        <w:ind w:left="158"/>
        <w:rPr>
          <w:lang w:val="it-IT"/>
        </w:rPr>
      </w:pPr>
      <w:r w:rsidRPr="007A0FA7">
        <w:rPr>
          <w:rFonts w:ascii="Calibri" w:eastAsia="Calibri" w:hAnsi="Calibri" w:cs="Arial"/>
          <w:lang w:val="it-IT"/>
        </w:rPr>
        <w:t>Za svrhe ovog DPA, „pružiti“ Profesionalne usluge obuhvata:</w:t>
      </w:r>
      <w:r w:rsidR="00F85DC4">
        <w:rPr>
          <w:rFonts w:ascii="Calibri" w:eastAsia="Calibri" w:hAnsi="Calibri" w:cs="Arial"/>
          <w:lang w:val="it-IT"/>
        </w:rPr>
        <w:t xml:space="preserve"> </w:t>
      </w:r>
    </w:p>
    <w:p w14:paraId="514A4E40" w14:textId="50E94375" w:rsidR="004D3218" w:rsidRPr="007A0FA7" w:rsidRDefault="004D3218" w:rsidP="004D3218">
      <w:pPr>
        <w:pStyle w:val="ProductList-Body"/>
        <w:numPr>
          <w:ilvl w:val="0"/>
          <w:numId w:val="7"/>
        </w:numPr>
        <w:tabs>
          <w:tab w:val="clear" w:pos="158"/>
        </w:tabs>
        <w:ind w:left="922"/>
        <w:rPr>
          <w:lang w:val="it-IT"/>
        </w:rPr>
      </w:pPr>
      <w:r w:rsidRPr="007A0FA7">
        <w:rPr>
          <w:lang w:val="it-IT"/>
        </w:rPr>
        <w:t xml:space="preserve">Pružanje Profesionalnih usluga, uključujući pružanje tehničke podrške, usluge profesionalnog planiranja, pružanja saveta, davanja uputstava, migracije podataka, primene i razvoja rešenja/softvera. </w:t>
      </w:r>
    </w:p>
    <w:p w14:paraId="2AA8E0CB" w14:textId="2405C0BE" w:rsidR="004D3218" w:rsidRPr="007A0FA7" w:rsidRDefault="004D3218" w:rsidP="004D3218">
      <w:pPr>
        <w:pStyle w:val="ProductList-Body"/>
        <w:numPr>
          <w:ilvl w:val="0"/>
          <w:numId w:val="7"/>
        </w:numPr>
        <w:tabs>
          <w:tab w:val="clear" w:pos="158"/>
        </w:tabs>
        <w:ind w:left="922"/>
        <w:rPr>
          <w:lang w:val="it-IT"/>
        </w:rPr>
      </w:pPr>
      <w:r w:rsidRPr="007A0FA7">
        <w:rPr>
          <w:lang w:val="it-IT"/>
        </w:rPr>
        <w:t>Rešavanje problema (sprečavanje, otkrivanje, ispitivanje, ublažavanje i popravka problema, uključujući Bezbednosne incidente i</w:t>
      </w:r>
      <w:r w:rsidR="00FB0074">
        <w:rPr>
          <w:lang w:val="it-IT"/>
        </w:rPr>
        <w:t> </w:t>
      </w:r>
      <w:r w:rsidRPr="007A0FA7">
        <w:rPr>
          <w:lang w:val="it-IT"/>
        </w:rPr>
        <w:t>probleme identifikovane u Profesionalnim uslugama ili odgovarajućim Proizvodima tokom pružanja Profesionalnih usluga), i</w:t>
      </w:r>
    </w:p>
    <w:p w14:paraId="7EB6FDAD" w14:textId="639759EF" w:rsidR="004D3218" w:rsidRPr="007A0FA7" w:rsidRDefault="007821BC" w:rsidP="002369FF">
      <w:pPr>
        <w:pStyle w:val="ProductList-Body"/>
        <w:numPr>
          <w:ilvl w:val="0"/>
          <w:numId w:val="7"/>
        </w:numPr>
        <w:tabs>
          <w:tab w:val="clear" w:pos="158"/>
        </w:tabs>
        <w:spacing w:after="120"/>
        <w:ind w:left="922"/>
        <w:rPr>
          <w:lang w:val="it-IT"/>
        </w:rPr>
      </w:pPr>
      <w:r w:rsidRPr="007A0FA7">
        <w:rPr>
          <w:lang w:val="it-IT"/>
        </w:rPr>
        <w:t xml:space="preserve">Poboljšanje isporuke, efikasnosti, kvaliteta i bezbednosti Profesionalnih usluga i osnovnih Proizvoda na osnovu problema identifikovanih tokom pružanja Profesionalnih usluga, uključujući ispravljanje grešaka u softveru i održavanje proizvoda </w:t>
      </w:r>
      <w:r w:rsidR="0005573C">
        <w:rPr>
          <w:lang w:val="it-IT"/>
        </w:rPr>
        <w:br/>
      </w:r>
      <w:r w:rsidRPr="007A0FA7">
        <w:rPr>
          <w:lang w:val="it-IT"/>
        </w:rPr>
        <w:t>i usluga ažurnim i efikasnim na druge načine.</w:t>
      </w:r>
      <w:r w:rsidRPr="007A0FA7">
        <w:rPr>
          <w:rStyle w:val="eop"/>
          <w:rFonts w:ascii="Calibri" w:eastAsia="Calibri" w:hAnsi="Calibri" w:cs="Calibri"/>
          <w:color w:val="0078D4"/>
          <w:u w:val="single"/>
          <w:lang w:val="it-IT"/>
        </w:rPr>
        <w:t xml:space="preserve"> </w:t>
      </w:r>
    </w:p>
    <w:p w14:paraId="46D39A05" w14:textId="3308081C" w:rsidR="00725F8D" w:rsidRPr="007A0FA7" w:rsidRDefault="00725F8D" w:rsidP="002369FF">
      <w:pPr>
        <w:pStyle w:val="ProductList-Body"/>
        <w:spacing w:after="120"/>
        <w:ind w:left="158"/>
        <w:rPr>
          <w:lang w:val="it-IT"/>
        </w:rPr>
      </w:pPr>
      <w:r w:rsidRPr="007A0FA7">
        <w:rPr>
          <w:rFonts w:ascii="Calibri" w:eastAsia="Calibri" w:hAnsi="Calibri" w:cs="Arial"/>
          <w:lang w:val="it-IT"/>
        </w:rPr>
        <w:t>U svakom slučaju, pružanje Proizvoda i Usluga sprovodi se u skladu sa bezbednosnim obavezama prema zahtevima zakona za zaštitu podataka.</w:t>
      </w:r>
    </w:p>
    <w:p w14:paraId="0AA7F597" w14:textId="6C93721F" w:rsidR="00C85435" w:rsidRPr="007A0FA7" w:rsidRDefault="00C85435" w:rsidP="007829B6">
      <w:pPr>
        <w:pStyle w:val="ProductList-Body"/>
        <w:spacing w:after="120"/>
        <w:ind w:left="158"/>
        <w:rPr>
          <w:lang w:val="it-IT"/>
        </w:rPr>
      </w:pPr>
      <w:r w:rsidRPr="007A0FA7">
        <w:rPr>
          <w:lang w:val="it-IT"/>
        </w:rPr>
        <w:t xml:space="preserve">Prilikom pružanja Proizvoda i Usluga, Microsoft neće koristiti ili na drugi način obrađivati Klijentove podatke, Podatke profesionalnih usluga </w:t>
      </w:r>
      <w:r w:rsidR="00104CB1">
        <w:rPr>
          <w:lang w:val="it-IT"/>
        </w:rPr>
        <w:br/>
      </w:r>
      <w:r w:rsidRPr="007A0FA7">
        <w:rPr>
          <w:lang w:val="it-IT"/>
        </w:rPr>
        <w:t>niti Lične podatke za: (a) profilisanje korisnika, (b) oglašavanje i slične komercijalne svrhe ili (c) istraživanja tržišta sa ciljem da se kreiraju nove funkcionalnosti, usluge ili proizvodi ili za bilo koju drugu svrhu, osim ako je takvo korišćenje ili obrada u skladu sa Klijentovim dokumentovanim uputstvima.</w:t>
      </w:r>
    </w:p>
    <w:p w14:paraId="5FD69C26" w14:textId="7F31EB49" w:rsidR="00C85435" w:rsidRPr="007A0FA7" w:rsidRDefault="009B4B87" w:rsidP="00C35BD5">
      <w:pPr>
        <w:pStyle w:val="ProductList-Body"/>
        <w:keepNext/>
        <w:spacing w:after="120"/>
        <w:ind w:left="187" w:hanging="7"/>
        <w:outlineLvl w:val="2"/>
        <w:rPr>
          <w:lang w:val="it-IT"/>
        </w:rPr>
      </w:pPr>
      <w:r w:rsidRPr="007A0FA7">
        <w:rPr>
          <w:b/>
          <w:color w:val="0072C6"/>
          <w:lang w:val="it-IT"/>
        </w:rPr>
        <w:t>Obrada za Poslovne radnje usko vezane za pružanje Proizvoda i Usluga Klijentu</w:t>
      </w:r>
    </w:p>
    <w:p w14:paraId="2391517E" w14:textId="77777777" w:rsidR="001B2BF8" w:rsidRPr="007A0FA7" w:rsidRDefault="001B2BF8" w:rsidP="001B2BF8">
      <w:pPr>
        <w:pStyle w:val="ProductList-Body"/>
        <w:spacing w:after="120"/>
        <w:ind w:left="158"/>
        <w:rPr>
          <w:lang w:val="it-IT"/>
        </w:rPr>
      </w:pPr>
      <w:r w:rsidRPr="007A0FA7">
        <w:rPr>
          <w:lang w:val="it-IT"/>
        </w:rPr>
        <w:t>Za potrebe ovog DPA, „poslovne operacije“ označavaju operacije obrade koje je korisnik odobrio u ovom odeljku.</w:t>
      </w:r>
    </w:p>
    <w:p w14:paraId="4FFF8475" w14:textId="057BE43F" w:rsidR="001B2BF8" w:rsidRPr="00FC77AC" w:rsidRDefault="001B2BF8" w:rsidP="00B66EEB">
      <w:pPr>
        <w:pStyle w:val="ProductList-Body"/>
        <w:spacing w:line="216" w:lineRule="auto"/>
        <w:ind w:left="158"/>
      </w:pPr>
      <w:proofErr w:type="spellStart"/>
      <w:r>
        <w:t>Klijent</w:t>
      </w:r>
      <w:proofErr w:type="spellEnd"/>
      <w:r>
        <w:t xml:space="preserve"> </w:t>
      </w:r>
      <w:proofErr w:type="spellStart"/>
      <w:r>
        <w:t>ovlašćuje</w:t>
      </w:r>
      <w:proofErr w:type="spellEnd"/>
      <w:r>
        <w:t xml:space="preserve"> Microsoft:</w:t>
      </w:r>
    </w:p>
    <w:p w14:paraId="18895A51" w14:textId="2F19B250" w:rsidR="001B2BF8" w:rsidRPr="00FC77AC" w:rsidRDefault="001B2BF8" w:rsidP="00A607E8">
      <w:pPr>
        <w:pStyle w:val="ProductList-Body"/>
        <w:numPr>
          <w:ilvl w:val="0"/>
          <w:numId w:val="18"/>
        </w:numPr>
        <w:ind w:left="900" w:hanging="180"/>
      </w:pPr>
      <w:r>
        <w:t xml:space="preserve">da </w:t>
      </w:r>
      <w:proofErr w:type="spellStart"/>
      <w:r>
        <w:t>pravi</w:t>
      </w:r>
      <w:proofErr w:type="spellEnd"/>
      <w:r>
        <w:t xml:space="preserve"> </w:t>
      </w:r>
      <w:proofErr w:type="spellStart"/>
      <w:r>
        <w:t>objedinjene</w:t>
      </w:r>
      <w:proofErr w:type="spellEnd"/>
      <w:r>
        <w:t xml:space="preserve"> </w:t>
      </w:r>
      <w:proofErr w:type="spellStart"/>
      <w:r>
        <w:t>statističke</w:t>
      </w:r>
      <w:proofErr w:type="spellEnd"/>
      <w:r>
        <w:t xml:space="preserve">, </w:t>
      </w:r>
      <w:proofErr w:type="spellStart"/>
      <w:r>
        <w:t>nelične</w:t>
      </w:r>
      <w:proofErr w:type="spellEnd"/>
      <w:r>
        <w:t xml:space="preserve"> </w:t>
      </w:r>
      <w:proofErr w:type="spellStart"/>
      <w:r>
        <w:t>podatke</w:t>
      </w:r>
      <w:proofErr w:type="spellEnd"/>
      <w:r>
        <w:t xml:space="preserve"> </w:t>
      </w:r>
      <w:proofErr w:type="spellStart"/>
      <w:r>
        <w:t>od</w:t>
      </w:r>
      <w:proofErr w:type="spellEnd"/>
      <w:r>
        <w:t xml:space="preserve"> </w:t>
      </w:r>
      <w:proofErr w:type="spellStart"/>
      <w:r>
        <w:t>podataka</w:t>
      </w:r>
      <w:proofErr w:type="spellEnd"/>
      <w:r>
        <w:t xml:space="preserve"> koji </w:t>
      </w:r>
      <w:proofErr w:type="spellStart"/>
      <w:r>
        <w:t>sadrže</w:t>
      </w:r>
      <w:proofErr w:type="spellEnd"/>
      <w:r>
        <w:t xml:space="preserve"> </w:t>
      </w:r>
      <w:proofErr w:type="spellStart"/>
      <w:r>
        <w:t>pseudonimizovane</w:t>
      </w:r>
      <w:proofErr w:type="spellEnd"/>
      <w:r>
        <w:t xml:space="preserve"> </w:t>
      </w:r>
      <w:proofErr w:type="spellStart"/>
      <w:r>
        <w:t>identifikatore</w:t>
      </w:r>
      <w:proofErr w:type="spellEnd"/>
      <w:r>
        <w:t xml:space="preserve"> (</w:t>
      </w:r>
      <w:proofErr w:type="spellStart"/>
      <w:r>
        <w:t>kao</w:t>
      </w:r>
      <w:proofErr w:type="spellEnd"/>
      <w:r>
        <w:t xml:space="preserve"> </w:t>
      </w:r>
      <w:proofErr w:type="spellStart"/>
      <w:r>
        <w:t>što</w:t>
      </w:r>
      <w:proofErr w:type="spellEnd"/>
      <w:r>
        <w:t xml:space="preserve"> </w:t>
      </w:r>
      <w:proofErr w:type="spellStart"/>
      <w:r>
        <w:t>su</w:t>
      </w:r>
      <w:proofErr w:type="spellEnd"/>
      <w:r>
        <w:t xml:space="preserve"> </w:t>
      </w:r>
      <w:proofErr w:type="spellStart"/>
      <w:r>
        <w:t>evidencije</w:t>
      </w:r>
      <w:proofErr w:type="spellEnd"/>
      <w:r>
        <w:t xml:space="preserve"> </w:t>
      </w:r>
      <w:proofErr w:type="spellStart"/>
      <w:r>
        <w:t>korišćenja</w:t>
      </w:r>
      <w:proofErr w:type="spellEnd"/>
      <w:r>
        <w:t xml:space="preserve"> </w:t>
      </w:r>
      <w:proofErr w:type="spellStart"/>
      <w:r>
        <w:t>koje</w:t>
      </w:r>
      <w:proofErr w:type="spellEnd"/>
      <w:r>
        <w:t xml:space="preserve"> </w:t>
      </w:r>
      <w:proofErr w:type="spellStart"/>
      <w:r>
        <w:t>sadrže</w:t>
      </w:r>
      <w:proofErr w:type="spellEnd"/>
      <w:r>
        <w:t xml:space="preserve"> </w:t>
      </w:r>
      <w:proofErr w:type="spellStart"/>
      <w:r>
        <w:t>jedinstvene</w:t>
      </w:r>
      <w:proofErr w:type="spellEnd"/>
      <w:r>
        <w:t xml:space="preserve">, </w:t>
      </w:r>
      <w:proofErr w:type="spellStart"/>
      <w:r>
        <w:t>pseudonimizovane</w:t>
      </w:r>
      <w:proofErr w:type="spellEnd"/>
      <w:r>
        <w:t xml:space="preserve"> </w:t>
      </w:r>
      <w:proofErr w:type="spellStart"/>
      <w:r>
        <w:t>identifikatore</w:t>
      </w:r>
      <w:proofErr w:type="spellEnd"/>
      <w:r>
        <w:t xml:space="preserve">) </w:t>
      </w:r>
      <w:proofErr w:type="spellStart"/>
      <w:r>
        <w:t>i</w:t>
      </w:r>
      <w:proofErr w:type="spellEnd"/>
    </w:p>
    <w:p w14:paraId="685A98C9" w14:textId="39E0687F" w:rsidR="001B2BF8" w:rsidRPr="007A0FA7" w:rsidRDefault="001B2BF8" w:rsidP="00A607E8">
      <w:pPr>
        <w:pStyle w:val="ProductList-Body"/>
        <w:numPr>
          <w:ilvl w:val="0"/>
          <w:numId w:val="18"/>
        </w:numPr>
        <w:spacing w:after="120"/>
        <w:ind w:left="907" w:hanging="187"/>
        <w:rPr>
          <w:lang w:val="it-IT"/>
        </w:rPr>
      </w:pPr>
      <w:r w:rsidRPr="007A0FA7">
        <w:rPr>
          <w:lang w:val="it-IT"/>
        </w:rPr>
        <w:t>da izračunava statistiku u vezi sa Podacima o klijentima ili Podacima o profesionalnim uslugama</w:t>
      </w:r>
    </w:p>
    <w:p w14:paraId="76A43C2B" w14:textId="5C4A0C4A" w:rsidR="001B2BF8" w:rsidRPr="007A0FA7" w:rsidRDefault="001B2BF8" w:rsidP="00A607E8">
      <w:pPr>
        <w:pStyle w:val="ProductList-Body"/>
        <w:spacing w:after="120"/>
        <w:ind w:left="158"/>
        <w:rPr>
          <w:lang w:val="it-IT"/>
        </w:rPr>
      </w:pPr>
      <w:r w:rsidRPr="007A0FA7">
        <w:rPr>
          <w:lang w:val="it-IT"/>
        </w:rPr>
        <w:t>u svakom slučaju bez pristupanja ili analize sadržaja Podataka o klijentima ili Podataka o profesionalnim uslugama i ograničeno na postizanje dolenavedenih ciljeva, od kojih je svaki tesno povezan sa pružanjem Proizvoda i Usluga Klijentu.</w:t>
      </w:r>
    </w:p>
    <w:p w14:paraId="15A54612" w14:textId="77777777" w:rsidR="001B2BF8" w:rsidRPr="00FC77AC" w:rsidRDefault="001B2BF8" w:rsidP="00A607E8">
      <w:pPr>
        <w:pStyle w:val="ProductList-Body"/>
        <w:ind w:left="158"/>
      </w:pPr>
      <w:proofErr w:type="spellStart"/>
      <w:r>
        <w:t>Te</w:t>
      </w:r>
      <w:proofErr w:type="spellEnd"/>
      <w:r>
        <w:t xml:space="preserve"> </w:t>
      </w:r>
      <w:proofErr w:type="spellStart"/>
      <w:r>
        <w:t>svrhe</w:t>
      </w:r>
      <w:proofErr w:type="spellEnd"/>
      <w:r>
        <w:t xml:space="preserve"> </w:t>
      </w:r>
      <w:proofErr w:type="spellStart"/>
      <w:r>
        <w:t>su</w:t>
      </w:r>
      <w:proofErr w:type="spellEnd"/>
      <w:r>
        <w:t xml:space="preserve"> </w:t>
      </w:r>
      <w:proofErr w:type="spellStart"/>
      <w:r>
        <w:t>sledeće</w:t>
      </w:r>
      <w:proofErr w:type="spellEnd"/>
      <w:r>
        <w:t>:</w:t>
      </w:r>
    </w:p>
    <w:p w14:paraId="007DCB2D" w14:textId="1ABEB992" w:rsidR="001B2BF8" w:rsidRPr="00FC77AC" w:rsidRDefault="001B2BF8" w:rsidP="003A6BB6">
      <w:pPr>
        <w:pStyle w:val="ProductList-Body"/>
        <w:numPr>
          <w:ilvl w:val="0"/>
          <w:numId w:val="7"/>
        </w:numPr>
        <w:tabs>
          <w:tab w:val="clear" w:pos="158"/>
        </w:tabs>
        <w:ind w:left="922"/>
      </w:pPr>
      <w:proofErr w:type="spellStart"/>
      <w:r>
        <w:t>upravljanje</w:t>
      </w:r>
      <w:proofErr w:type="spellEnd"/>
      <w:r>
        <w:t xml:space="preserve"> </w:t>
      </w:r>
      <w:proofErr w:type="spellStart"/>
      <w:r>
        <w:t>obračunom</w:t>
      </w:r>
      <w:proofErr w:type="spellEnd"/>
      <w:r>
        <w:t xml:space="preserve"> </w:t>
      </w:r>
      <w:proofErr w:type="spellStart"/>
      <w:r>
        <w:t>i</w:t>
      </w:r>
      <w:proofErr w:type="spellEnd"/>
      <w:r>
        <w:t xml:space="preserve"> </w:t>
      </w:r>
      <w:proofErr w:type="spellStart"/>
      <w:proofErr w:type="gramStart"/>
      <w:r>
        <w:t>nalogom</w:t>
      </w:r>
      <w:proofErr w:type="spellEnd"/>
      <w:r>
        <w:t>;</w:t>
      </w:r>
      <w:proofErr w:type="gramEnd"/>
      <w:r>
        <w:t xml:space="preserve"> </w:t>
      </w:r>
    </w:p>
    <w:p w14:paraId="74E83E62" w14:textId="21E1E5D7" w:rsidR="001B2BF8" w:rsidRPr="007A0FA7" w:rsidRDefault="001B2BF8" w:rsidP="003A6BB6">
      <w:pPr>
        <w:pStyle w:val="ProductList-Body"/>
        <w:numPr>
          <w:ilvl w:val="0"/>
          <w:numId w:val="7"/>
        </w:numPr>
        <w:tabs>
          <w:tab w:val="clear" w:pos="158"/>
        </w:tabs>
        <w:ind w:left="922"/>
        <w:rPr>
          <w:lang w:val="it-IT"/>
        </w:rPr>
      </w:pPr>
      <w:r w:rsidRPr="007A0FA7">
        <w:rPr>
          <w:lang w:val="it-IT"/>
        </w:rPr>
        <w:t xml:space="preserve">kompenzacije kao što su obračun provizija zaposlenih i podsticaji za partnere; </w:t>
      </w:r>
    </w:p>
    <w:p w14:paraId="0CAE28EC" w14:textId="6356942F" w:rsidR="001B2BF8" w:rsidRPr="007A0FA7" w:rsidRDefault="001B2BF8" w:rsidP="003A6BB6">
      <w:pPr>
        <w:pStyle w:val="ProductList-Body"/>
        <w:numPr>
          <w:ilvl w:val="0"/>
          <w:numId w:val="7"/>
        </w:numPr>
        <w:tabs>
          <w:tab w:val="clear" w:pos="158"/>
        </w:tabs>
        <w:ind w:left="922"/>
        <w:rPr>
          <w:lang w:val="it-IT"/>
        </w:rPr>
      </w:pPr>
      <w:r w:rsidRPr="007A0FA7">
        <w:rPr>
          <w:lang w:val="it-IT"/>
        </w:rPr>
        <w:t xml:space="preserve">interno izveštavanje i poslovno modelovanje, na primer predviđanje, prihod, planiranje kapaciteta i strategija proizvoda i </w:t>
      </w:r>
    </w:p>
    <w:p w14:paraId="4616BAD0" w14:textId="3DBED0D1" w:rsidR="00DD6D76" w:rsidRPr="00FC77AC" w:rsidRDefault="001B2BF8" w:rsidP="00A607E8">
      <w:pPr>
        <w:pStyle w:val="ProductList-Body"/>
        <w:numPr>
          <w:ilvl w:val="0"/>
          <w:numId w:val="7"/>
        </w:numPr>
        <w:tabs>
          <w:tab w:val="clear" w:pos="158"/>
        </w:tabs>
        <w:spacing w:after="120"/>
        <w:ind w:left="922"/>
      </w:pPr>
      <w:proofErr w:type="spellStart"/>
      <w:r>
        <w:t>finansijsko</w:t>
      </w:r>
      <w:proofErr w:type="spellEnd"/>
      <w:r>
        <w:t xml:space="preserve"> </w:t>
      </w:r>
      <w:proofErr w:type="spellStart"/>
      <w:r>
        <w:t>izveštavanje</w:t>
      </w:r>
      <w:proofErr w:type="spellEnd"/>
      <w:r>
        <w:t>.</w:t>
      </w:r>
    </w:p>
    <w:p w14:paraId="71098C16" w14:textId="7D8D0D57" w:rsidR="00DD6D76" w:rsidRPr="00FC77AC" w:rsidRDefault="00BE5700" w:rsidP="00A607E8">
      <w:pPr>
        <w:pStyle w:val="ProductList-Body"/>
        <w:spacing w:after="120"/>
        <w:ind w:left="158"/>
      </w:pPr>
      <w:bookmarkStart w:id="58" w:name="_Hlk24466161"/>
      <w:proofErr w:type="spellStart"/>
      <w:r>
        <w:t>Prilikom</w:t>
      </w:r>
      <w:proofErr w:type="spellEnd"/>
      <w:r>
        <w:t xml:space="preserve"> </w:t>
      </w:r>
      <w:proofErr w:type="spellStart"/>
      <w:r>
        <w:t>obrade</w:t>
      </w:r>
      <w:proofErr w:type="spellEnd"/>
      <w:r>
        <w:t xml:space="preserve"> za </w:t>
      </w:r>
      <w:proofErr w:type="spellStart"/>
      <w:r>
        <w:t>ove</w:t>
      </w:r>
      <w:proofErr w:type="spellEnd"/>
      <w:r>
        <w:t xml:space="preserve"> </w:t>
      </w:r>
      <w:proofErr w:type="spellStart"/>
      <w:r>
        <w:t>poslovne</w:t>
      </w:r>
      <w:proofErr w:type="spellEnd"/>
      <w:r>
        <w:t xml:space="preserve"> </w:t>
      </w:r>
      <w:proofErr w:type="spellStart"/>
      <w:r>
        <w:t>svrhe</w:t>
      </w:r>
      <w:proofErr w:type="spellEnd"/>
      <w:r>
        <w:t xml:space="preserve">, Microsoft </w:t>
      </w:r>
      <w:proofErr w:type="spellStart"/>
      <w:r>
        <w:t>će</w:t>
      </w:r>
      <w:proofErr w:type="spellEnd"/>
      <w:r>
        <w:t xml:space="preserve"> </w:t>
      </w:r>
      <w:proofErr w:type="spellStart"/>
      <w:r>
        <w:t>primeniti</w:t>
      </w:r>
      <w:proofErr w:type="spellEnd"/>
      <w:r>
        <w:t xml:space="preserve"> </w:t>
      </w:r>
      <w:proofErr w:type="spellStart"/>
      <w:r>
        <w:t>načelo</w:t>
      </w:r>
      <w:proofErr w:type="spellEnd"/>
      <w:r>
        <w:t xml:space="preserve"> </w:t>
      </w:r>
      <w:proofErr w:type="spellStart"/>
      <w:r>
        <w:t>minimizacije</w:t>
      </w:r>
      <w:proofErr w:type="spellEnd"/>
      <w:r>
        <w:t xml:space="preserve"> </w:t>
      </w:r>
      <w:proofErr w:type="spellStart"/>
      <w:r>
        <w:t>podataka</w:t>
      </w:r>
      <w:proofErr w:type="spellEnd"/>
      <w:r>
        <w:t xml:space="preserve"> </w:t>
      </w:r>
      <w:proofErr w:type="spellStart"/>
      <w:r>
        <w:t>i</w:t>
      </w:r>
      <w:proofErr w:type="spellEnd"/>
      <w:r>
        <w:t xml:space="preserve"> </w:t>
      </w:r>
      <w:proofErr w:type="spellStart"/>
      <w:r>
        <w:t>neće</w:t>
      </w:r>
      <w:proofErr w:type="spellEnd"/>
      <w:r>
        <w:t xml:space="preserve"> </w:t>
      </w:r>
      <w:proofErr w:type="spellStart"/>
      <w:r>
        <w:t>koristiti</w:t>
      </w:r>
      <w:proofErr w:type="spellEnd"/>
      <w:r>
        <w:t xml:space="preserve"> </w:t>
      </w:r>
      <w:proofErr w:type="spellStart"/>
      <w:r>
        <w:t>ni</w:t>
      </w:r>
      <w:proofErr w:type="spellEnd"/>
      <w:r>
        <w:t xml:space="preserve"> </w:t>
      </w:r>
      <w:proofErr w:type="spellStart"/>
      <w:r>
        <w:t>na</w:t>
      </w:r>
      <w:proofErr w:type="spellEnd"/>
      <w:r>
        <w:t xml:space="preserve"> </w:t>
      </w:r>
      <w:proofErr w:type="spellStart"/>
      <w:r>
        <w:t>drugi</w:t>
      </w:r>
      <w:proofErr w:type="spellEnd"/>
      <w:r>
        <w:t xml:space="preserve"> </w:t>
      </w:r>
      <w:proofErr w:type="spellStart"/>
      <w:r>
        <w:t>način</w:t>
      </w:r>
      <w:proofErr w:type="spellEnd"/>
      <w:r>
        <w:t xml:space="preserve"> </w:t>
      </w:r>
      <w:proofErr w:type="spellStart"/>
      <w:r>
        <w:t>obrađivati</w:t>
      </w:r>
      <w:proofErr w:type="spellEnd"/>
      <w:r>
        <w:t xml:space="preserve"> </w:t>
      </w:r>
      <w:proofErr w:type="spellStart"/>
      <w:r>
        <w:t>Klijentove</w:t>
      </w:r>
      <w:proofErr w:type="spellEnd"/>
      <w:r>
        <w:t xml:space="preserve"> </w:t>
      </w:r>
      <w:proofErr w:type="spellStart"/>
      <w:r>
        <w:t>podatke</w:t>
      </w:r>
      <w:proofErr w:type="spellEnd"/>
      <w:r>
        <w:t xml:space="preserve">, </w:t>
      </w:r>
      <w:proofErr w:type="spellStart"/>
      <w:r>
        <w:t>Podatke</w:t>
      </w:r>
      <w:proofErr w:type="spellEnd"/>
      <w:r>
        <w:t xml:space="preserve"> </w:t>
      </w:r>
      <w:proofErr w:type="spellStart"/>
      <w:r>
        <w:t>profesionalnih</w:t>
      </w:r>
      <w:proofErr w:type="spellEnd"/>
      <w:r>
        <w:t xml:space="preserve"> </w:t>
      </w:r>
      <w:proofErr w:type="spellStart"/>
      <w:r>
        <w:t>usluga</w:t>
      </w:r>
      <w:proofErr w:type="spellEnd"/>
      <w:r>
        <w:t xml:space="preserve"> i </w:t>
      </w:r>
      <w:proofErr w:type="spellStart"/>
      <w:r>
        <w:t>Lične</w:t>
      </w:r>
      <w:proofErr w:type="spellEnd"/>
      <w:r>
        <w:t xml:space="preserve"> </w:t>
      </w:r>
      <w:proofErr w:type="spellStart"/>
      <w:r>
        <w:t>podatke</w:t>
      </w:r>
      <w:proofErr w:type="spellEnd"/>
      <w:r>
        <w:t xml:space="preserve"> za: (a) </w:t>
      </w:r>
      <w:proofErr w:type="spellStart"/>
      <w:r>
        <w:t>profilisanje</w:t>
      </w:r>
      <w:proofErr w:type="spellEnd"/>
      <w:r>
        <w:t xml:space="preserve"> </w:t>
      </w:r>
      <w:proofErr w:type="spellStart"/>
      <w:r>
        <w:t>korisnika</w:t>
      </w:r>
      <w:proofErr w:type="spellEnd"/>
      <w:r>
        <w:t xml:space="preserve">, (b) </w:t>
      </w:r>
      <w:proofErr w:type="spellStart"/>
      <w:r>
        <w:t>oglašavanje</w:t>
      </w:r>
      <w:proofErr w:type="spellEnd"/>
      <w:r>
        <w:t xml:space="preserve"> </w:t>
      </w:r>
      <w:proofErr w:type="spellStart"/>
      <w:r>
        <w:t>ili</w:t>
      </w:r>
      <w:proofErr w:type="spellEnd"/>
      <w:r>
        <w:t xml:space="preserve"> </w:t>
      </w:r>
      <w:proofErr w:type="spellStart"/>
      <w:r>
        <w:t>slične</w:t>
      </w:r>
      <w:proofErr w:type="spellEnd"/>
      <w:r>
        <w:t xml:space="preserve"> </w:t>
      </w:r>
      <w:proofErr w:type="spellStart"/>
      <w:r>
        <w:t>komercijalne</w:t>
      </w:r>
      <w:proofErr w:type="spellEnd"/>
      <w:r>
        <w:t xml:space="preserve"> </w:t>
      </w:r>
      <w:proofErr w:type="spellStart"/>
      <w:r>
        <w:t>svrhe</w:t>
      </w:r>
      <w:proofErr w:type="spellEnd"/>
      <w:r>
        <w:t xml:space="preserve"> </w:t>
      </w:r>
      <w:proofErr w:type="spellStart"/>
      <w:r>
        <w:t>ili</w:t>
      </w:r>
      <w:proofErr w:type="spellEnd"/>
      <w:r>
        <w:t xml:space="preserve"> (c) </w:t>
      </w:r>
      <w:proofErr w:type="spellStart"/>
      <w:r>
        <w:t>bilo</w:t>
      </w:r>
      <w:proofErr w:type="spellEnd"/>
      <w:r>
        <w:t xml:space="preserve"> </w:t>
      </w:r>
      <w:proofErr w:type="spellStart"/>
      <w:r>
        <w:t>koje</w:t>
      </w:r>
      <w:proofErr w:type="spellEnd"/>
      <w:r>
        <w:t xml:space="preserve"> </w:t>
      </w:r>
      <w:proofErr w:type="spellStart"/>
      <w:r>
        <w:t>druge</w:t>
      </w:r>
      <w:proofErr w:type="spellEnd"/>
      <w:r>
        <w:t xml:space="preserve"> </w:t>
      </w:r>
      <w:proofErr w:type="spellStart"/>
      <w:r>
        <w:t>svrhe</w:t>
      </w:r>
      <w:proofErr w:type="spellEnd"/>
      <w:r>
        <w:t xml:space="preserve">, </w:t>
      </w:r>
      <w:proofErr w:type="spellStart"/>
      <w:r>
        <w:t>osim</w:t>
      </w:r>
      <w:proofErr w:type="spellEnd"/>
      <w:r>
        <w:t xml:space="preserve"> u </w:t>
      </w:r>
      <w:proofErr w:type="spellStart"/>
      <w:r>
        <w:t>svrhe</w:t>
      </w:r>
      <w:proofErr w:type="spellEnd"/>
      <w:r>
        <w:t xml:space="preserve"> </w:t>
      </w:r>
      <w:proofErr w:type="spellStart"/>
      <w:r>
        <w:t>navedene</w:t>
      </w:r>
      <w:proofErr w:type="spellEnd"/>
      <w:r>
        <w:t xml:space="preserve"> u </w:t>
      </w:r>
      <w:proofErr w:type="spellStart"/>
      <w:r>
        <w:t>ovom</w:t>
      </w:r>
      <w:proofErr w:type="spellEnd"/>
      <w:r>
        <w:t xml:space="preserve"> </w:t>
      </w:r>
      <w:proofErr w:type="spellStart"/>
      <w:r>
        <w:t>odeljku</w:t>
      </w:r>
      <w:proofErr w:type="spellEnd"/>
      <w:r>
        <w:t xml:space="preserve">. Pored toga, </w:t>
      </w:r>
      <w:proofErr w:type="spellStart"/>
      <w:r>
        <w:t>kao</w:t>
      </w:r>
      <w:proofErr w:type="spellEnd"/>
      <w:r>
        <w:t xml:space="preserve"> </w:t>
      </w:r>
      <w:proofErr w:type="spellStart"/>
      <w:r>
        <w:t>i</w:t>
      </w:r>
      <w:proofErr w:type="spellEnd"/>
      <w:r>
        <w:t xml:space="preserve"> </w:t>
      </w:r>
      <w:proofErr w:type="spellStart"/>
      <w:r>
        <w:t>sa</w:t>
      </w:r>
      <w:proofErr w:type="spellEnd"/>
      <w:r>
        <w:t xml:space="preserve"> </w:t>
      </w:r>
      <w:proofErr w:type="spellStart"/>
      <w:r>
        <w:t>svim</w:t>
      </w:r>
      <w:proofErr w:type="spellEnd"/>
      <w:r>
        <w:t xml:space="preserve"> </w:t>
      </w:r>
      <w:proofErr w:type="spellStart"/>
      <w:r>
        <w:t>obradama</w:t>
      </w:r>
      <w:proofErr w:type="spellEnd"/>
      <w:r>
        <w:t xml:space="preserve"> u </w:t>
      </w:r>
      <w:proofErr w:type="spellStart"/>
      <w:r>
        <w:t>skladu</w:t>
      </w:r>
      <w:proofErr w:type="spellEnd"/>
      <w:r>
        <w:t xml:space="preserve"> </w:t>
      </w:r>
      <w:proofErr w:type="spellStart"/>
      <w:r>
        <w:t>sa</w:t>
      </w:r>
      <w:proofErr w:type="spellEnd"/>
      <w:r>
        <w:t xml:space="preserve"> </w:t>
      </w:r>
      <w:proofErr w:type="spellStart"/>
      <w:r>
        <w:t>ovom</w:t>
      </w:r>
      <w:proofErr w:type="spellEnd"/>
      <w:r>
        <w:t xml:space="preserve"> DPA, </w:t>
      </w:r>
      <w:proofErr w:type="spellStart"/>
      <w:r>
        <w:t>obrada</w:t>
      </w:r>
      <w:proofErr w:type="spellEnd"/>
      <w:r>
        <w:t xml:space="preserve"> za </w:t>
      </w:r>
      <w:proofErr w:type="spellStart"/>
      <w:r>
        <w:t>poslovne</w:t>
      </w:r>
      <w:proofErr w:type="spellEnd"/>
      <w:r>
        <w:t xml:space="preserve"> </w:t>
      </w:r>
      <w:proofErr w:type="spellStart"/>
      <w:r>
        <w:t>operacije</w:t>
      </w:r>
      <w:proofErr w:type="spellEnd"/>
      <w:r>
        <w:t xml:space="preserve"> </w:t>
      </w:r>
      <w:proofErr w:type="spellStart"/>
      <w:r>
        <w:t>ostaje</w:t>
      </w:r>
      <w:proofErr w:type="spellEnd"/>
      <w:r>
        <w:t xml:space="preserve"> </w:t>
      </w:r>
      <w:proofErr w:type="spellStart"/>
      <w:r>
        <w:t>podložna</w:t>
      </w:r>
      <w:proofErr w:type="spellEnd"/>
      <w:r>
        <w:t xml:space="preserve"> </w:t>
      </w:r>
      <w:proofErr w:type="spellStart"/>
      <w:r>
        <w:t>obavezama</w:t>
      </w:r>
      <w:proofErr w:type="spellEnd"/>
      <w:r>
        <w:t xml:space="preserve"> </w:t>
      </w:r>
      <w:proofErr w:type="spellStart"/>
      <w:r>
        <w:t>poverljivosti</w:t>
      </w:r>
      <w:proofErr w:type="spellEnd"/>
      <w:r>
        <w:t xml:space="preserve"> </w:t>
      </w:r>
      <w:proofErr w:type="spellStart"/>
      <w:r>
        <w:t>i</w:t>
      </w:r>
      <w:proofErr w:type="spellEnd"/>
      <w:r>
        <w:t xml:space="preserve"> </w:t>
      </w:r>
      <w:proofErr w:type="spellStart"/>
      <w:r>
        <w:t>drugim</w:t>
      </w:r>
      <w:proofErr w:type="spellEnd"/>
      <w:r>
        <w:t xml:space="preserve"> </w:t>
      </w:r>
      <w:proofErr w:type="spellStart"/>
      <w:r>
        <w:t>obavezama</w:t>
      </w:r>
      <w:proofErr w:type="spellEnd"/>
      <w:r>
        <w:t xml:space="preserve"> </w:t>
      </w:r>
      <w:proofErr w:type="spellStart"/>
      <w:r>
        <w:t>korporacije</w:t>
      </w:r>
      <w:proofErr w:type="spellEnd"/>
      <w:r>
        <w:t xml:space="preserve"> Microsoft u </w:t>
      </w:r>
      <w:proofErr w:type="spellStart"/>
      <w:r>
        <w:t>okviru</w:t>
      </w:r>
      <w:proofErr w:type="spellEnd"/>
      <w:r>
        <w:t xml:space="preserve"> </w:t>
      </w:r>
      <w:proofErr w:type="spellStart"/>
      <w:r>
        <w:t>Otkrivanja</w:t>
      </w:r>
      <w:proofErr w:type="spellEnd"/>
      <w:r>
        <w:t xml:space="preserve"> </w:t>
      </w:r>
      <w:proofErr w:type="spellStart"/>
      <w:r>
        <w:t>obrađenih</w:t>
      </w:r>
      <w:proofErr w:type="spellEnd"/>
      <w:r>
        <w:t xml:space="preserve"> </w:t>
      </w:r>
      <w:proofErr w:type="spellStart"/>
      <w:r>
        <w:t>podataka</w:t>
      </w:r>
      <w:proofErr w:type="spellEnd"/>
      <w:r>
        <w:t xml:space="preserve">. </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69806"/>
      <w:proofErr w:type="spellStart"/>
      <w:r>
        <w:t>Otkrivanje</w:t>
      </w:r>
      <w:proofErr w:type="spellEnd"/>
      <w:r>
        <w:t xml:space="preserve"> </w:t>
      </w:r>
      <w:proofErr w:type="spellStart"/>
      <w:r>
        <w:t>obrađenih</w:t>
      </w:r>
      <w:proofErr w:type="spellEnd"/>
      <w:r>
        <w:t xml:space="preserve"> </w:t>
      </w:r>
      <w:proofErr w:type="spellStart"/>
      <w:r>
        <w:t>podataka</w:t>
      </w:r>
      <w:bookmarkEnd w:id="59"/>
      <w:bookmarkEnd w:id="60"/>
      <w:bookmarkEnd w:id="61"/>
      <w:bookmarkEnd w:id="62"/>
      <w:bookmarkEnd w:id="63"/>
      <w:proofErr w:type="spellEnd"/>
    </w:p>
    <w:p w14:paraId="504BC0D0" w14:textId="77777777" w:rsidR="000938F7" w:rsidRPr="00343F90" w:rsidRDefault="000938F7" w:rsidP="000938F7">
      <w:pPr>
        <w:pStyle w:val="ProductList-Body"/>
        <w:spacing w:after="120"/>
        <w:rPr>
          <w:lang w:val="it-IT"/>
        </w:rPr>
      </w:pPr>
      <w:bookmarkStart w:id="64" w:name="_Toc6563801"/>
      <w:bookmarkStart w:id="65" w:name="_Toc21617019"/>
      <w:bookmarkStart w:id="66" w:name="_Toc26972841"/>
      <w:r w:rsidRPr="00343F90">
        <w:rPr>
          <w:lang w:val="it-IT"/>
        </w:rPr>
        <w:t>Microsoft neće otkrivati ili davati pristup nikakvim Obrađenim podacima osim: (1) prema uputstvima Korisnika, (2) kako je opisano u ovom DPA ili (3) ako nije zakonski obavezan. Za svrhe ovog odeljka, „Obrađeni podaci</w:t>
      </w:r>
      <w:r>
        <w:rPr>
          <w:lang w:val="it-IT"/>
        </w:rPr>
        <w:t>“</w:t>
      </w:r>
      <w:r w:rsidRPr="00343F90">
        <w:rPr>
          <w:lang w:val="it-IT"/>
        </w:rPr>
        <w:t xml:space="preserve"> označavaju: (a) Klijentove podatke (b) Podatke profesionalnih usluga, (c) Lične podatke (d) bilo koje druge podatke koje Microsoft obrađuje u vezi sa Proizvodima i Uslugama, a koji predstavljaju Korisnikove poverljive informacije na osnovu Klijentovog ugovora. Svaka obrada Obrađenih podataka podleže Microsoftovoj obavezi čuvanja poverljivosti na osnovu Klijentovog ugovora. </w:t>
      </w:r>
    </w:p>
    <w:p w14:paraId="0530CD46" w14:textId="77777777" w:rsidR="000938F7" w:rsidRPr="00343F90" w:rsidRDefault="000938F7" w:rsidP="000938F7">
      <w:pPr>
        <w:pStyle w:val="ProductList-Body"/>
        <w:spacing w:after="120"/>
        <w:rPr>
          <w:lang w:val="it-IT"/>
        </w:rPr>
      </w:pPr>
      <w:r w:rsidRPr="00343F90">
        <w:rPr>
          <w:szCs w:val="18"/>
          <w:lang w:val="it-IT"/>
        </w:rPr>
        <w:t>Microsoft neće otkrivati Obrađene podatke niti davati pristup Obrađenim podacima policiji ili pravosudnim organima, osim ako to nije obavezan po zakonu. Ako se pravosudni organ obrati korporaciji Microsoft sa zahtevom za Obrađene podatke, Microsoft će pokušati da ih preusmeri da te podatke zatraže direktno od Klijenta. Ukoliko bude prinuđen da otkrije Obrađene podatke ili omogući pristup Obrađenim podacima policiji ili pravosudnim organima, Microsoft će odmah o tome obavestiti Klijenta i dostaviće kopiju zahteva, osim ukoliko to nije zakonom zabranjeno</w:t>
      </w:r>
      <w:r w:rsidRPr="00343F90">
        <w:rPr>
          <w:lang w:val="it-IT"/>
        </w:rPr>
        <w:t>.</w:t>
      </w:r>
    </w:p>
    <w:p w14:paraId="3C3FA483" w14:textId="77777777" w:rsidR="000938F7" w:rsidRPr="00343F90" w:rsidRDefault="000938F7" w:rsidP="000938F7">
      <w:pPr>
        <w:pStyle w:val="ProductList-Body"/>
        <w:spacing w:after="120"/>
        <w:rPr>
          <w:lang w:val="it-IT"/>
        </w:rPr>
      </w:pPr>
      <w:r w:rsidRPr="00343F90">
        <w:rPr>
          <w:lang w:val="it-IT"/>
        </w:rPr>
        <w:t>Po prijemu zahteva bilo kog trećeg lica koje traži Obrađene podatke, Microsoft će odmah obavestiti Klijenta, osim ukoliko to nije zakonom zabranjeno. Korporacija Microsoft će odbiti takav zahtev, osim ako nije zakonski obavezna da postupi u skladu s njim. Ako je zahtev valjan, Microsoft će pokušati da preusmeri treće lice da zatraži podatke direktno od Klijenta.</w:t>
      </w:r>
    </w:p>
    <w:p w14:paraId="70970443" w14:textId="77777777" w:rsidR="000938F7" w:rsidRPr="00343F90" w:rsidRDefault="000938F7" w:rsidP="000938F7">
      <w:pPr>
        <w:pStyle w:val="ProductList-Body"/>
        <w:spacing w:after="120"/>
        <w:rPr>
          <w:lang w:val="it-IT"/>
        </w:rPr>
      </w:pPr>
      <w:r w:rsidRPr="00343F90">
        <w:rPr>
          <w:lang w:val="it-IT"/>
        </w:rPr>
        <w:t>Microsoft će otkriti ili omogućiti pristup bilo kojim obrađenim podacima samo u skladu sa zakonom pod uslovom da zakoni i praksa poštuju suštinu osnovnih prava i sloboda i ne premašuju ono što je neophodno i proporcionalno u demokratskom društvu i, prema potrebi, za zaštitu jednog od ciljeva navedenih u članu 23(1) GDPR-a.</w:t>
      </w:r>
    </w:p>
    <w:p w14:paraId="6C8B73E6" w14:textId="77777777" w:rsidR="000938F7" w:rsidRPr="00343F90" w:rsidRDefault="000938F7" w:rsidP="000938F7">
      <w:pPr>
        <w:pStyle w:val="ProductList-Body"/>
        <w:spacing w:after="120"/>
        <w:rPr>
          <w:lang w:val="it-IT"/>
        </w:rPr>
      </w:pPr>
      <w:r w:rsidRPr="00343F90">
        <w:rPr>
          <w:lang w:val="it-IT"/>
        </w:rPr>
        <w:t xml:space="preserve">Microsoft nijednom trećem licu neće pružiti: (a) direktan, indirektan, okvirni ili slobodni pristup Obrađenim podacima, (b) ključeve za šifrovanje platforme koji se koriste za obezbeđivanje Obrađenih podataka ili mogućnost dešifrovanja ni (c) pristup Obrađenim podacima ukoliko je korporacija Microsoft svesna da će se podaci koristiti u svrhe koje nisu navedene u zahtevu trećeg lica. </w:t>
      </w:r>
    </w:p>
    <w:p w14:paraId="3CEA3E9C" w14:textId="77777777" w:rsidR="000938F7" w:rsidRPr="00343F90" w:rsidRDefault="000938F7" w:rsidP="000938F7">
      <w:pPr>
        <w:pStyle w:val="ProductList-Body"/>
        <w:spacing w:after="120"/>
        <w:rPr>
          <w:lang w:val="it-IT"/>
        </w:rPr>
      </w:pPr>
      <w:r w:rsidRPr="00343F90">
        <w:rPr>
          <w:lang w:val="it-IT"/>
        </w:rPr>
        <w:t xml:space="preserve">Kao podrška gorenavedenom, Microsoft trećem licu može da pruži osnovne kontakt informacije o Klijentu. </w:t>
      </w:r>
    </w:p>
    <w:p w14:paraId="3DFD853A" w14:textId="77777777" w:rsidR="00C85435" w:rsidRPr="00FC77AC" w:rsidRDefault="00C85435" w:rsidP="00C35BD5">
      <w:pPr>
        <w:pStyle w:val="ProductList-SubSubSectionHeading"/>
        <w:keepNext/>
        <w:spacing w:after="120"/>
        <w:outlineLvl w:val="1"/>
      </w:pPr>
      <w:bookmarkStart w:id="67" w:name="_Toc155369807"/>
      <w:proofErr w:type="spellStart"/>
      <w:r>
        <w:t>Obrada</w:t>
      </w:r>
      <w:proofErr w:type="spellEnd"/>
      <w:r>
        <w:t xml:space="preserve"> </w:t>
      </w:r>
      <w:proofErr w:type="spellStart"/>
      <w:r>
        <w:t>Ličnih</w:t>
      </w:r>
      <w:proofErr w:type="spellEnd"/>
      <w:r>
        <w:t xml:space="preserve"> </w:t>
      </w:r>
      <w:proofErr w:type="spellStart"/>
      <w:r>
        <w:t>podataka</w:t>
      </w:r>
      <w:proofErr w:type="spellEnd"/>
      <w:r>
        <w:t>, GDPR</w:t>
      </w:r>
      <w:bookmarkEnd w:id="50"/>
      <w:bookmarkEnd w:id="51"/>
      <w:bookmarkEnd w:id="64"/>
      <w:bookmarkEnd w:id="65"/>
      <w:bookmarkEnd w:id="66"/>
      <w:bookmarkEnd w:id="67"/>
    </w:p>
    <w:p w14:paraId="41ECCECC" w14:textId="735D0398" w:rsidR="00C85435" w:rsidRPr="00FC77AC" w:rsidRDefault="00C85435" w:rsidP="00741E10">
      <w:pPr>
        <w:pStyle w:val="ProductList-Body"/>
        <w:spacing w:after="120"/>
      </w:pPr>
      <w:bookmarkStart w:id="68" w:name="_Toc489605577"/>
      <w:r>
        <w:t xml:space="preserve">Svi </w:t>
      </w:r>
      <w:proofErr w:type="spellStart"/>
      <w:r>
        <w:t>Lični</w:t>
      </w:r>
      <w:proofErr w:type="spellEnd"/>
      <w:r>
        <w:t xml:space="preserve"> </w:t>
      </w:r>
      <w:proofErr w:type="spellStart"/>
      <w:r>
        <w:t>podaci</w:t>
      </w:r>
      <w:proofErr w:type="spellEnd"/>
      <w:r>
        <w:t xml:space="preserve"> </w:t>
      </w:r>
      <w:proofErr w:type="spellStart"/>
      <w:r>
        <w:t>koje</w:t>
      </w:r>
      <w:proofErr w:type="spellEnd"/>
      <w:r>
        <w:t xml:space="preserve"> Microsoft </w:t>
      </w:r>
      <w:proofErr w:type="spellStart"/>
      <w:r>
        <w:t>obrađuje</w:t>
      </w:r>
      <w:proofErr w:type="spellEnd"/>
      <w:r>
        <w:t xml:space="preserve"> u </w:t>
      </w:r>
      <w:proofErr w:type="spellStart"/>
      <w:r>
        <w:t>vezi</w:t>
      </w:r>
      <w:proofErr w:type="spellEnd"/>
      <w:r>
        <w:t xml:space="preserve"> </w:t>
      </w:r>
      <w:proofErr w:type="spellStart"/>
      <w:r>
        <w:t>sa</w:t>
      </w:r>
      <w:proofErr w:type="spellEnd"/>
      <w:r>
        <w:t xml:space="preserve"> </w:t>
      </w:r>
      <w:proofErr w:type="spellStart"/>
      <w:r>
        <w:t>pružanjem</w:t>
      </w:r>
      <w:proofErr w:type="spellEnd"/>
      <w:r>
        <w:t xml:space="preserve"> </w:t>
      </w:r>
      <w:proofErr w:type="spellStart"/>
      <w:r>
        <w:t>Proizvoda</w:t>
      </w:r>
      <w:proofErr w:type="spellEnd"/>
      <w:r>
        <w:t xml:space="preserve"> </w:t>
      </w:r>
      <w:proofErr w:type="spellStart"/>
      <w:r>
        <w:t>i</w:t>
      </w:r>
      <w:proofErr w:type="spellEnd"/>
      <w:r>
        <w:t xml:space="preserve"> </w:t>
      </w:r>
      <w:proofErr w:type="spellStart"/>
      <w:r>
        <w:t>Usluga</w:t>
      </w:r>
      <w:proofErr w:type="spellEnd"/>
      <w:r>
        <w:t xml:space="preserve"> </w:t>
      </w:r>
      <w:proofErr w:type="spellStart"/>
      <w:r>
        <w:t>dobijaju</w:t>
      </w:r>
      <w:proofErr w:type="spellEnd"/>
      <w:r>
        <w:t xml:space="preserve"> se u </w:t>
      </w:r>
      <w:proofErr w:type="spellStart"/>
      <w:r>
        <w:t>sklopu</w:t>
      </w:r>
      <w:proofErr w:type="spellEnd"/>
      <w:r>
        <w:t xml:space="preserve"> (a) </w:t>
      </w:r>
      <w:proofErr w:type="spellStart"/>
      <w:r>
        <w:t>Klijentovih</w:t>
      </w:r>
      <w:proofErr w:type="spellEnd"/>
      <w:r>
        <w:t xml:space="preserve"> </w:t>
      </w:r>
      <w:proofErr w:type="spellStart"/>
      <w:r>
        <w:t>podataka</w:t>
      </w:r>
      <w:proofErr w:type="spellEnd"/>
      <w:r>
        <w:t>, (b) </w:t>
      </w:r>
      <w:proofErr w:type="spellStart"/>
      <w:r>
        <w:t>Podataka</w:t>
      </w:r>
      <w:proofErr w:type="spellEnd"/>
      <w:r>
        <w:t xml:space="preserve"> </w:t>
      </w:r>
      <w:proofErr w:type="spellStart"/>
      <w:r>
        <w:t>profesionalnih</w:t>
      </w:r>
      <w:proofErr w:type="spellEnd"/>
      <w:r>
        <w:t xml:space="preserve"> </w:t>
      </w:r>
      <w:proofErr w:type="spellStart"/>
      <w:r>
        <w:t>usluga</w:t>
      </w:r>
      <w:proofErr w:type="spellEnd"/>
      <w:r>
        <w:t xml:space="preserve"> </w:t>
      </w:r>
      <w:proofErr w:type="spellStart"/>
      <w:r>
        <w:t>ili</w:t>
      </w:r>
      <w:proofErr w:type="spellEnd"/>
      <w:r>
        <w:t xml:space="preserve"> (c) </w:t>
      </w:r>
      <w:proofErr w:type="spellStart"/>
      <w:r>
        <w:t>podataka</w:t>
      </w:r>
      <w:proofErr w:type="spellEnd"/>
      <w:r>
        <w:t xml:space="preserve"> </w:t>
      </w:r>
      <w:proofErr w:type="spellStart"/>
      <w:r>
        <w:t>koje</w:t>
      </w:r>
      <w:proofErr w:type="spellEnd"/>
      <w:r>
        <w:t xml:space="preserve"> Microsoft </w:t>
      </w:r>
      <w:proofErr w:type="spellStart"/>
      <w:r>
        <w:t>generiše</w:t>
      </w:r>
      <w:proofErr w:type="spellEnd"/>
      <w:r>
        <w:t xml:space="preserve">, </w:t>
      </w:r>
      <w:proofErr w:type="spellStart"/>
      <w:r>
        <w:t>izvodi</w:t>
      </w:r>
      <w:proofErr w:type="spellEnd"/>
      <w:r>
        <w:t xml:space="preserve"> </w:t>
      </w:r>
      <w:proofErr w:type="spellStart"/>
      <w:r>
        <w:t>ili</w:t>
      </w:r>
      <w:proofErr w:type="spellEnd"/>
      <w:r>
        <w:t xml:space="preserve"> </w:t>
      </w:r>
      <w:proofErr w:type="spellStart"/>
      <w:r>
        <w:t>prikuplja</w:t>
      </w:r>
      <w:proofErr w:type="spellEnd"/>
      <w:r>
        <w:t xml:space="preserve">, </w:t>
      </w:r>
      <w:proofErr w:type="spellStart"/>
      <w:r>
        <w:t>uključujući</w:t>
      </w:r>
      <w:proofErr w:type="spellEnd"/>
      <w:r>
        <w:t xml:space="preserve"> </w:t>
      </w:r>
      <w:proofErr w:type="spellStart"/>
      <w:r>
        <w:t>podatke</w:t>
      </w:r>
      <w:proofErr w:type="spellEnd"/>
      <w:r>
        <w:t xml:space="preserve"> koji se </w:t>
      </w:r>
      <w:proofErr w:type="spellStart"/>
      <w:r>
        <w:t>šalju</w:t>
      </w:r>
      <w:proofErr w:type="spellEnd"/>
      <w:r>
        <w:t xml:space="preserve"> </w:t>
      </w:r>
      <w:proofErr w:type="spellStart"/>
      <w:r>
        <w:t>Microsoftu</w:t>
      </w:r>
      <w:proofErr w:type="spellEnd"/>
      <w:r>
        <w:t xml:space="preserve"> </w:t>
      </w:r>
      <w:proofErr w:type="spellStart"/>
      <w:r>
        <w:t>usled</w:t>
      </w:r>
      <w:proofErr w:type="spellEnd"/>
      <w:r>
        <w:t xml:space="preserve"> </w:t>
      </w:r>
      <w:proofErr w:type="spellStart"/>
      <w:r>
        <w:t>Klijentovog</w:t>
      </w:r>
      <w:proofErr w:type="spellEnd"/>
      <w:r>
        <w:t xml:space="preserve"> </w:t>
      </w:r>
      <w:proofErr w:type="spellStart"/>
      <w:r>
        <w:t>korišćenja</w:t>
      </w:r>
      <w:proofErr w:type="spellEnd"/>
      <w:r>
        <w:t xml:space="preserve"> </w:t>
      </w:r>
      <w:proofErr w:type="spellStart"/>
      <w:r>
        <w:t>mogućnosti</w:t>
      </w:r>
      <w:proofErr w:type="spellEnd"/>
      <w:r>
        <w:t xml:space="preserve"> </w:t>
      </w:r>
      <w:proofErr w:type="spellStart"/>
      <w:r>
        <w:t>zasnovanih</w:t>
      </w:r>
      <w:proofErr w:type="spellEnd"/>
      <w:r>
        <w:t xml:space="preserve"> </w:t>
      </w:r>
      <w:proofErr w:type="spellStart"/>
      <w:r>
        <w:t>na</w:t>
      </w:r>
      <w:proofErr w:type="spellEnd"/>
      <w:r>
        <w:t xml:space="preserve"> </w:t>
      </w:r>
      <w:proofErr w:type="spellStart"/>
      <w:r>
        <w:t>usluzi</w:t>
      </w:r>
      <w:proofErr w:type="spellEnd"/>
      <w:r>
        <w:t xml:space="preserve"> </w:t>
      </w:r>
      <w:proofErr w:type="spellStart"/>
      <w:r>
        <w:t>ili</w:t>
      </w:r>
      <w:proofErr w:type="spellEnd"/>
      <w:r>
        <w:t xml:space="preserve"> </w:t>
      </w:r>
      <w:proofErr w:type="spellStart"/>
      <w:r>
        <w:t>koje</w:t>
      </w:r>
      <w:proofErr w:type="spellEnd"/>
      <w:r>
        <w:t xml:space="preserve"> Microsoft </w:t>
      </w:r>
      <w:proofErr w:type="spellStart"/>
      <w:r>
        <w:t>dobija</w:t>
      </w:r>
      <w:proofErr w:type="spellEnd"/>
      <w:r>
        <w:t xml:space="preserve"> </w:t>
      </w:r>
      <w:proofErr w:type="spellStart"/>
      <w:r>
        <w:t>iz</w:t>
      </w:r>
      <w:proofErr w:type="spellEnd"/>
      <w:r>
        <w:t xml:space="preserve"> </w:t>
      </w:r>
      <w:proofErr w:type="spellStart"/>
      <w:r>
        <w:t>lokalno</w:t>
      </w:r>
      <w:proofErr w:type="spellEnd"/>
      <w:r>
        <w:t xml:space="preserve"> </w:t>
      </w:r>
      <w:proofErr w:type="spellStart"/>
      <w:r>
        <w:t>instaliranog</w:t>
      </w:r>
      <w:proofErr w:type="spellEnd"/>
      <w:r>
        <w:t xml:space="preserve"> </w:t>
      </w:r>
      <w:proofErr w:type="spellStart"/>
      <w:r>
        <w:t>softvera</w:t>
      </w:r>
      <w:proofErr w:type="spellEnd"/>
      <w:r>
        <w:t xml:space="preserve">. </w:t>
      </w:r>
      <w:proofErr w:type="spellStart"/>
      <w:r>
        <w:t>Lični</w:t>
      </w:r>
      <w:proofErr w:type="spellEnd"/>
      <w:r>
        <w:t xml:space="preserve"> </w:t>
      </w:r>
      <w:proofErr w:type="spellStart"/>
      <w:r>
        <w:t>podaci</w:t>
      </w:r>
      <w:proofErr w:type="spellEnd"/>
      <w:r>
        <w:t xml:space="preserve"> </w:t>
      </w:r>
      <w:proofErr w:type="spellStart"/>
      <w:r>
        <w:t>koje</w:t>
      </w:r>
      <w:proofErr w:type="spellEnd"/>
      <w:r>
        <w:t xml:space="preserve"> je </w:t>
      </w:r>
      <w:proofErr w:type="spellStart"/>
      <w:r>
        <w:t>Klijent</w:t>
      </w:r>
      <w:proofErr w:type="spellEnd"/>
      <w:r>
        <w:t xml:space="preserve"> </w:t>
      </w:r>
      <w:proofErr w:type="spellStart"/>
      <w:r>
        <w:t>pružio</w:t>
      </w:r>
      <w:proofErr w:type="spellEnd"/>
      <w:r>
        <w:t xml:space="preserve"> </w:t>
      </w:r>
      <w:proofErr w:type="spellStart"/>
      <w:r>
        <w:t>Microsoftu</w:t>
      </w:r>
      <w:proofErr w:type="spellEnd"/>
      <w:r>
        <w:t xml:space="preserve">, </w:t>
      </w:r>
      <w:proofErr w:type="spellStart"/>
      <w:r>
        <w:t>ili</w:t>
      </w:r>
      <w:proofErr w:type="spellEnd"/>
      <w:r w:rsidR="00364A80">
        <w:t> </w:t>
      </w:r>
      <w:r>
        <w:t xml:space="preserve">koji </w:t>
      </w:r>
      <w:proofErr w:type="spellStart"/>
      <w:r>
        <w:t>su</w:t>
      </w:r>
      <w:proofErr w:type="spellEnd"/>
      <w:r>
        <w:t xml:space="preserve"> u </w:t>
      </w:r>
      <w:proofErr w:type="spellStart"/>
      <w:r>
        <w:t>njegovo</w:t>
      </w:r>
      <w:proofErr w:type="spellEnd"/>
      <w:r>
        <w:t xml:space="preserve"> </w:t>
      </w:r>
      <w:proofErr w:type="spellStart"/>
      <w:r>
        <w:t>ime</w:t>
      </w:r>
      <w:proofErr w:type="spellEnd"/>
      <w:r>
        <w:t xml:space="preserve"> </w:t>
      </w:r>
      <w:proofErr w:type="spellStart"/>
      <w:r>
        <w:t>pruženi</w:t>
      </w:r>
      <w:proofErr w:type="spellEnd"/>
      <w:r>
        <w:t xml:space="preserve"> </w:t>
      </w:r>
      <w:proofErr w:type="spellStart"/>
      <w:r>
        <w:t>Microsoftu</w:t>
      </w:r>
      <w:proofErr w:type="spellEnd"/>
      <w:r>
        <w:t xml:space="preserve">, </w:t>
      </w:r>
      <w:proofErr w:type="spellStart"/>
      <w:r>
        <w:t>putem</w:t>
      </w:r>
      <w:proofErr w:type="spellEnd"/>
      <w:r>
        <w:t xml:space="preserve"> Online </w:t>
      </w:r>
      <w:proofErr w:type="spellStart"/>
      <w:r>
        <w:t>usluga</w:t>
      </w:r>
      <w:proofErr w:type="spellEnd"/>
      <w:r>
        <w:t xml:space="preserve"> </w:t>
      </w:r>
      <w:proofErr w:type="spellStart"/>
      <w:r>
        <w:t>takođe</w:t>
      </w:r>
      <w:proofErr w:type="spellEnd"/>
      <w:r>
        <w:t xml:space="preserve"> </w:t>
      </w:r>
      <w:proofErr w:type="spellStart"/>
      <w:r>
        <w:t>predstavljaju</w:t>
      </w:r>
      <w:proofErr w:type="spellEnd"/>
      <w:r>
        <w:t xml:space="preserve"> </w:t>
      </w:r>
      <w:proofErr w:type="spellStart"/>
      <w:r>
        <w:t>Klijentove</w:t>
      </w:r>
      <w:proofErr w:type="spellEnd"/>
      <w:r>
        <w:t xml:space="preserve"> </w:t>
      </w:r>
      <w:proofErr w:type="spellStart"/>
      <w:r>
        <w:t>podatke</w:t>
      </w:r>
      <w:proofErr w:type="spellEnd"/>
      <w:r>
        <w:t xml:space="preserve">. </w:t>
      </w:r>
      <w:proofErr w:type="spellStart"/>
      <w:r>
        <w:t>Lični</w:t>
      </w:r>
      <w:proofErr w:type="spellEnd"/>
      <w:r>
        <w:t xml:space="preserve"> </w:t>
      </w:r>
      <w:proofErr w:type="spellStart"/>
      <w:r>
        <w:t>podaci</w:t>
      </w:r>
      <w:proofErr w:type="spellEnd"/>
      <w:r>
        <w:t xml:space="preserve"> </w:t>
      </w:r>
      <w:proofErr w:type="spellStart"/>
      <w:r>
        <w:t>koje</w:t>
      </w:r>
      <w:proofErr w:type="spellEnd"/>
      <w:r>
        <w:t xml:space="preserve"> je </w:t>
      </w:r>
      <w:proofErr w:type="spellStart"/>
      <w:r>
        <w:t>Klijent</w:t>
      </w:r>
      <w:proofErr w:type="spellEnd"/>
      <w:r>
        <w:t xml:space="preserve"> </w:t>
      </w:r>
      <w:proofErr w:type="spellStart"/>
      <w:r>
        <w:t>pružio</w:t>
      </w:r>
      <w:proofErr w:type="spellEnd"/>
      <w:r>
        <w:t xml:space="preserve"> </w:t>
      </w:r>
      <w:proofErr w:type="spellStart"/>
      <w:r>
        <w:t>Microsoftu</w:t>
      </w:r>
      <w:proofErr w:type="spellEnd"/>
      <w:r>
        <w:t xml:space="preserve">, </w:t>
      </w:r>
      <w:proofErr w:type="spellStart"/>
      <w:r>
        <w:t>ili</w:t>
      </w:r>
      <w:proofErr w:type="spellEnd"/>
      <w:r>
        <w:t xml:space="preserve"> koji </w:t>
      </w:r>
      <w:proofErr w:type="spellStart"/>
      <w:r>
        <w:t>su</w:t>
      </w:r>
      <w:proofErr w:type="spellEnd"/>
      <w:r>
        <w:t xml:space="preserve"> u </w:t>
      </w:r>
      <w:proofErr w:type="spellStart"/>
      <w:r>
        <w:t>njegovo</w:t>
      </w:r>
      <w:proofErr w:type="spellEnd"/>
      <w:r>
        <w:t xml:space="preserve"> </w:t>
      </w:r>
      <w:proofErr w:type="spellStart"/>
      <w:r>
        <w:t>ime</w:t>
      </w:r>
      <w:proofErr w:type="spellEnd"/>
      <w:r>
        <w:t xml:space="preserve"> </w:t>
      </w:r>
      <w:proofErr w:type="spellStart"/>
      <w:r>
        <w:t>pruženi</w:t>
      </w:r>
      <w:proofErr w:type="spellEnd"/>
      <w:r>
        <w:t xml:space="preserve"> </w:t>
      </w:r>
      <w:proofErr w:type="spellStart"/>
      <w:r>
        <w:t>Microsoftu</w:t>
      </w:r>
      <w:proofErr w:type="spellEnd"/>
      <w:r>
        <w:t xml:space="preserve">, </w:t>
      </w:r>
      <w:proofErr w:type="spellStart"/>
      <w:r>
        <w:t>putem</w:t>
      </w:r>
      <w:proofErr w:type="spellEnd"/>
      <w:r>
        <w:t xml:space="preserve"> </w:t>
      </w:r>
      <w:proofErr w:type="spellStart"/>
      <w:r>
        <w:t>Profesionalnih</w:t>
      </w:r>
      <w:proofErr w:type="spellEnd"/>
      <w:r>
        <w:t xml:space="preserve"> </w:t>
      </w:r>
      <w:proofErr w:type="spellStart"/>
      <w:r>
        <w:t>usluga</w:t>
      </w:r>
      <w:proofErr w:type="spellEnd"/>
      <w:r>
        <w:t xml:space="preserve"> </w:t>
      </w:r>
      <w:proofErr w:type="spellStart"/>
      <w:r>
        <w:t>predstavljaju</w:t>
      </w:r>
      <w:proofErr w:type="spellEnd"/>
      <w:r>
        <w:t xml:space="preserve"> </w:t>
      </w:r>
      <w:proofErr w:type="spellStart"/>
      <w:r>
        <w:t>takođe</w:t>
      </w:r>
      <w:proofErr w:type="spellEnd"/>
      <w:r>
        <w:t xml:space="preserve"> </w:t>
      </w:r>
      <w:proofErr w:type="spellStart"/>
      <w:r>
        <w:t>Podatke</w:t>
      </w:r>
      <w:proofErr w:type="spellEnd"/>
      <w:r>
        <w:t xml:space="preserve"> </w:t>
      </w:r>
      <w:proofErr w:type="spellStart"/>
      <w:r>
        <w:t>profesionalnih</w:t>
      </w:r>
      <w:proofErr w:type="spellEnd"/>
      <w:r>
        <w:t xml:space="preserve"> </w:t>
      </w:r>
      <w:proofErr w:type="spellStart"/>
      <w:r>
        <w:t>usluga</w:t>
      </w:r>
      <w:proofErr w:type="spellEnd"/>
      <w:r>
        <w:t xml:space="preserve">. Pseudonimizovani </w:t>
      </w:r>
      <w:proofErr w:type="spellStart"/>
      <w:r>
        <w:t>identifikatori</w:t>
      </w:r>
      <w:proofErr w:type="spellEnd"/>
      <w:r>
        <w:t xml:space="preserve"> </w:t>
      </w:r>
      <w:proofErr w:type="spellStart"/>
      <w:r>
        <w:t>mogu</w:t>
      </w:r>
      <w:proofErr w:type="spellEnd"/>
      <w:r>
        <w:t xml:space="preserve"> </w:t>
      </w:r>
      <w:proofErr w:type="spellStart"/>
      <w:r>
        <w:t>biti</w:t>
      </w:r>
      <w:proofErr w:type="spellEnd"/>
      <w:r>
        <w:t xml:space="preserve"> </w:t>
      </w:r>
      <w:proofErr w:type="spellStart"/>
      <w:r>
        <w:t>obuhvaćeni</w:t>
      </w:r>
      <w:proofErr w:type="spellEnd"/>
      <w:r>
        <w:t xml:space="preserve"> </w:t>
      </w:r>
      <w:proofErr w:type="spellStart"/>
      <w:r>
        <w:t>podacima</w:t>
      </w:r>
      <w:proofErr w:type="spellEnd"/>
      <w:r>
        <w:t xml:space="preserve"> </w:t>
      </w:r>
      <w:proofErr w:type="spellStart"/>
      <w:r>
        <w:t>koje</w:t>
      </w:r>
      <w:proofErr w:type="spellEnd"/>
      <w:r>
        <w:t xml:space="preserve"> Microsoft </w:t>
      </w:r>
      <w:proofErr w:type="spellStart"/>
      <w:r>
        <w:t>obrađuje</w:t>
      </w:r>
      <w:proofErr w:type="spellEnd"/>
      <w:r>
        <w:t xml:space="preserve"> u </w:t>
      </w:r>
      <w:proofErr w:type="spellStart"/>
      <w:r>
        <w:t>vezi</w:t>
      </w:r>
      <w:proofErr w:type="spellEnd"/>
      <w:r>
        <w:t xml:space="preserve"> </w:t>
      </w:r>
      <w:proofErr w:type="spellStart"/>
      <w:r>
        <w:t>sa</w:t>
      </w:r>
      <w:proofErr w:type="spellEnd"/>
      <w:r>
        <w:t xml:space="preserve"> </w:t>
      </w:r>
      <w:proofErr w:type="spellStart"/>
      <w:r>
        <w:t>pružanjem</w:t>
      </w:r>
      <w:proofErr w:type="spellEnd"/>
      <w:r>
        <w:t xml:space="preserve"> </w:t>
      </w:r>
      <w:proofErr w:type="spellStart"/>
      <w:r>
        <w:t>Proizvoda</w:t>
      </w:r>
      <w:proofErr w:type="spellEnd"/>
      <w:r>
        <w:t xml:space="preserve"> </w:t>
      </w:r>
      <w:proofErr w:type="spellStart"/>
      <w:r>
        <w:t>i</w:t>
      </w:r>
      <w:proofErr w:type="spellEnd"/>
      <w:r>
        <w:t xml:space="preserve"> </w:t>
      </w:r>
      <w:proofErr w:type="spellStart"/>
      <w:r>
        <w:t>takođe</w:t>
      </w:r>
      <w:proofErr w:type="spellEnd"/>
      <w:r>
        <w:t xml:space="preserve"> </w:t>
      </w:r>
      <w:proofErr w:type="spellStart"/>
      <w:r>
        <w:t>predstavljaju</w:t>
      </w:r>
      <w:proofErr w:type="spellEnd"/>
      <w:r>
        <w:t xml:space="preserve"> </w:t>
      </w:r>
      <w:r w:rsidR="00364A80">
        <w:br/>
      </w:r>
      <w:proofErr w:type="spellStart"/>
      <w:r>
        <w:t>Lične</w:t>
      </w:r>
      <w:proofErr w:type="spellEnd"/>
      <w:r>
        <w:t xml:space="preserve"> </w:t>
      </w:r>
      <w:proofErr w:type="spellStart"/>
      <w:r>
        <w:t>podatke</w:t>
      </w:r>
      <w:proofErr w:type="spellEnd"/>
      <w:r>
        <w:t xml:space="preserve">. Svi </w:t>
      </w:r>
      <w:proofErr w:type="spellStart"/>
      <w:r>
        <w:t>Lični</w:t>
      </w:r>
      <w:proofErr w:type="spellEnd"/>
      <w:r>
        <w:t xml:space="preserve"> </w:t>
      </w:r>
      <w:proofErr w:type="spellStart"/>
      <w:r>
        <w:t>podaci</w:t>
      </w:r>
      <w:proofErr w:type="spellEnd"/>
      <w:r>
        <w:t xml:space="preserve"> koji </w:t>
      </w:r>
      <w:proofErr w:type="spellStart"/>
      <w:r>
        <w:t>su</w:t>
      </w:r>
      <w:proofErr w:type="spellEnd"/>
      <w:r>
        <w:t xml:space="preserve"> </w:t>
      </w:r>
      <w:proofErr w:type="spellStart"/>
      <w:r>
        <w:t>pseudonimizovani</w:t>
      </w:r>
      <w:proofErr w:type="spellEnd"/>
      <w:r>
        <w:t xml:space="preserve"> </w:t>
      </w:r>
      <w:proofErr w:type="spellStart"/>
      <w:r>
        <w:t>ili</w:t>
      </w:r>
      <w:proofErr w:type="spellEnd"/>
      <w:r>
        <w:t xml:space="preserve"> </w:t>
      </w:r>
      <w:proofErr w:type="spellStart"/>
      <w:r>
        <w:t>deidentifikovani</w:t>
      </w:r>
      <w:proofErr w:type="spellEnd"/>
      <w:r>
        <w:t xml:space="preserve">, </w:t>
      </w:r>
      <w:proofErr w:type="spellStart"/>
      <w:r>
        <w:t>ali</w:t>
      </w:r>
      <w:proofErr w:type="spellEnd"/>
      <w:r>
        <w:t xml:space="preserve"> </w:t>
      </w:r>
      <w:proofErr w:type="spellStart"/>
      <w:r>
        <w:t>nisu</w:t>
      </w:r>
      <w:proofErr w:type="spellEnd"/>
      <w:r>
        <w:t xml:space="preserve"> </w:t>
      </w:r>
      <w:proofErr w:type="spellStart"/>
      <w:r>
        <w:t>anonimizovani</w:t>
      </w:r>
      <w:proofErr w:type="spellEnd"/>
      <w:r>
        <w:t xml:space="preserve">, </w:t>
      </w:r>
      <w:proofErr w:type="spellStart"/>
      <w:r>
        <w:t>ili</w:t>
      </w:r>
      <w:proofErr w:type="spellEnd"/>
      <w:r>
        <w:t xml:space="preserve"> </w:t>
      </w:r>
      <w:proofErr w:type="spellStart"/>
      <w:r>
        <w:t>Lični</w:t>
      </w:r>
      <w:proofErr w:type="spellEnd"/>
      <w:r>
        <w:t xml:space="preserve"> </w:t>
      </w:r>
      <w:proofErr w:type="spellStart"/>
      <w:r>
        <w:t>podaci</w:t>
      </w:r>
      <w:proofErr w:type="spellEnd"/>
      <w:r>
        <w:t xml:space="preserve"> </w:t>
      </w:r>
      <w:proofErr w:type="spellStart"/>
      <w:r>
        <w:t>izvedeni</w:t>
      </w:r>
      <w:proofErr w:type="spellEnd"/>
      <w:r>
        <w:t xml:space="preserve"> </w:t>
      </w:r>
      <w:proofErr w:type="spellStart"/>
      <w:r>
        <w:t>iz</w:t>
      </w:r>
      <w:proofErr w:type="spellEnd"/>
      <w:r>
        <w:t xml:space="preserve"> </w:t>
      </w:r>
      <w:proofErr w:type="spellStart"/>
      <w:r>
        <w:t>Ličnih</w:t>
      </w:r>
      <w:proofErr w:type="spellEnd"/>
      <w:r>
        <w:t xml:space="preserve"> </w:t>
      </w:r>
      <w:proofErr w:type="spellStart"/>
      <w:r>
        <w:t>podataka</w:t>
      </w:r>
      <w:proofErr w:type="spellEnd"/>
      <w:r>
        <w:t xml:space="preserve"> </w:t>
      </w:r>
      <w:proofErr w:type="spellStart"/>
      <w:r>
        <w:t>predstavljaju</w:t>
      </w:r>
      <w:proofErr w:type="spellEnd"/>
      <w:r>
        <w:t xml:space="preserve"> </w:t>
      </w:r>
      <w:proofErr w:type="spellStart"/>
      <w:r>
        <w:t>takođe</w:t>
      </w:r>
      <w:proofErr w:type="spellEnd"/>
      <w:r>
        <w:t xml:space="preserve"> </w:t>
      </w:r>
      <w:proofErr w:type="spellStart"/>
      <w:r>
        <w:t>Lične</w:t>
      </w:r>
      <w:proofErr w:type="spellEnd"/>
      <w:r>
        <w:t xml:space="preserve"> </w:t>
      </w:r>
      <w:proofErr w:type="spellStart"/>
      <w:r>
        <w:t>podatke</w:t>
      </w:r>
      <w:proofErr w:type="spellEnd"/>
      <w:r>
        <w:t xml:space="preserve">. </w:t>
      </w:r>
    </w:p>
    <w:p w14:paraId="6441CA9D" w14:textId="77777777" w:rsidR="00E23621" w:rsidRPr="00343F90" w:rsidRDefault="00E23621" w:rsidP="00E23621">
      <w:pPr>
        <w:pStyle w:val="ProductList-Body"/>
        <w:spacing w:after="120"/>
        <w:rPr>
          <w:lang w:val="it-IT"/>
        </w:rPr>
      </w:pPr>
      <w:bookmarkStart w:id="69" w:name="_Toc26972842"/>
      <w:r w:rsidRPr="00343F90">
        <w:rPr>
          <w:lang w:val="it-IT"/>
        </w:rPr>
        <w:t xml:space="preserve">U meri u kojoj je Microsoft obrađivač ili podobrađivač Ličnih podataka na koje se primenjuje GDPR, Uslovi GDPR-a u </w:t>
      </w:r>
      <w:r>
        <w:fldChar w:fldCharType="begin"/>
      </w:r>
      <w:r w:rsidRPr="00343F90">
        <w:rPr>
          <w:lang w:val="it-IT"/>
        </w:rPr>
        <w:instrText xml:space="preserve"> HYPERLINK \l "Prilog 1" </w:instrText>
      </w:r>
      <w:r>
        <w:fldChar w:fldCharType="separate"/>
      </w:r>
      <w:r w:rsidRPr="00343F90">
        <w:rPr>
          <w:rStyle w:val="Hyperlink"/>
          <w:lang w:val="it-IT"/>
        </w:rPr>
        <w:t>Prilogu 1</w:t>
      </w:r>
      <w:r>
        <w:rPr>
          <w:rStyle w:val="Hyperlink"/>
        </w:rPr>
        <w:fldChar w:fldCharType="end"/>
      </w:r>
      <w:r w:rsidRPr="00343F90">
        <w:rPr>
          <w:lang w:val="it-IT"/>
        </w:rPr>
        <w:t xml:space="preserve"> regulišu, a tekst u pododeljku („Obrada Ličnih podataka, GDPR“) smatra se dopunskim:</w:t>
      </w:r>
    </w:p>
    <w:p w14:paraId="00DB5D5A" w14:textId="77777777" w:rsidR="00C85435" w:rsidRPr="007A0FA7" w:rsidRDefault="00C85435" w:rsidP="002A4A50">
      <w:pPr>
        <w:pStyle w:val="ProductList-Body"/>
        <w:keepNext/>
        <w:spacing w:after="120"/>
        <w:ind w:left="187"/>
        <w:outlineLvl w:val="2"/>
        <w:rPr>
          <w:lang w:val="it-IT"/>
        </w:rPr>
      </w:pPr>
      <w:r w:rsidRPr="007A0FA7">
        <w:rPr>
          <w:b/>
          <w:bCs/>
          <w:color w:val="0072C6"/>
          <w:lang w:val="it-IT"/>
        </w:rPr>
        <w:t>Uloga i obaveze obrađivača i kontrolora</w:t>
      </w:r>
      <w:bookmarkEnd w:id="69"/>
    </w:p>
    <w:p w14:paraId="56D0DF28" w14:textId="70742AF2" w:rsidR="00DD6D76" w:rsidRPr="007A0FA7" w:rsidRDefault="00DD6D76" w:rsidP="00741E10">
      <w:pPr>
        <w:pStyle w:val="ProductList-Body"/>
        <w:spacing w:after="120"/>
        <w:ind w:left="158"/>
        <w:rPr>
          <w:lang w:val="it-IT"/>
        </w:rPr>
      </w:pPr>
      <w:bookmarkStart w:id="70" w:name="_Toc26972843"/>
      <w:bookmarkStart w:id="71" w:name="_Toc26972844"/>
      <w:r w:rsidRPr="007A0FA7">
        <w:rPr>
          <w:lang w:val="it-IT"/>
        </w:rPr>
        <w:t>Klijent i Microsoft saglasni su da je Klijent kontrolor Ličnih podataka, a Microsoft je obrađivač takvih podataka, osim a) kada Klijent postupa kao obrađivač Ličnih podataka i u tom slučaju je Microsoft podobrađivač ili (b) ako nije drugačije navedeno u Posebnim uslovima za proizvod ili ovom DPA. Kada Microsoft deluje kao obrađivač ili podobrađivač Ličnih podataka, obrađivaće Lične podatke samo na osnovu dokumentovanih uputstava Klijenta. Klijent je saglasan da njegov ugovor o količinskom licenciranju (uključujući Uslove DPA i sve primenjive ažurirane verzije), uz</w:t>
      </w:r>
      <w:r w:rsidR="00364A80">
        <w:rPr>
          <w:lang w:val="it-IT"/>
        </w:rPr>
        <w:t> </w:t>
      </w:r>
      <w:r w:rsidRPr="007A0FA7">
        <w:rPr>
          <w:lang w:val="it-IT"/>
        </w:rPr>
        <w:t xml:space="preserve">dokumentaciju proizvoda i Klijentovo korišćenje i konfiguraciju funkcija u Proizvodima, predstavlja Klijentova potpuna dokumentovana uputstva korporaciji Microsoft za obradu Ličnih podataka ili dokumentaciju za Profesionalne usluge i Klijentovo korišćenje Profesionalnih usluga. Informacije o upotrebi i konfiguraciji Proizvoda mogu se pronaći na adresi </w:t>
      </w:r>
      <w:bookmarkStart w:id="72" w:name="_Hlk24482203"/>
      <w:r>
        <w:fldChar w:fldCharType="begin"/>
      </w:r>
      <w:r w:rsidRPr="007A0FA7">
        <w:rPr>
          <w:lang w:val="it-IT"/>
        </w:rPr>
        <w:instrText>HYPERLINK "https://docs.microsoft.com"</w:instrText>
      </w:r>
      <w:r>
        <w:fldChar w:fldCharType="separate"/>
      </w:r>
      <w:r w:rsidRPr="007A0FA7">
        <w:rPr>
          <w:rStyle w:val="Hyperlink"/>
          <w:lang w:val="it-IT"/>
        </w:rPr>
        <w:t>https://docs.microsoft.com</w:t>
      </w:r>
      <w:r>
        <w:fldChar w:fldCharType="end"/>
      </w:r>
      <w:r w:rsidRPr="007A0FA7">
        <w:rPr>
          <w:lang w:val="it-IT"/>
        </w:rPr>
        <w:t xml:space="preserve"> </w:t>
      </w:r>
      <w:bookmarkEnd w:id="72"/>
      <w:r w:rsidRPr="007A0FA7">
        <w:rPr>
          <w:lang w:val="it-IT"/>
        </w:rPr>
        <w:t xml:space="preserve">(ili nekoj naknadno određenoj lokaciji) </w:t>
      </w:r>
      <w:r w:rsidR="00364A80">
        <w:rPr>
          <w:lang w:val="it-IT"/>
        </w:rPr>
        <w:br/>
      </w:r>
      <w:r w:rsidRPr="007A0FA7">
        <w:rPr>
          <w:lang w:val="it-IT"/>
        </w:rPr>
        <w:t>ili u drugom ugovoru obuhvaćenom ovim DPA. Sva dodatna ili alternativna uputstva moraju da budu dogovorena u skladu sa procesom izmene Klijentovog ugovora. U svakom slučaju u kojem se primenjuje GDPR i Klijent postupa kao obrađivač podataka, Klijent garantuje Microsoftu da je Klijentova uputstva, uključujući imenovanje Microsofta kao obrađivača ili podobrađivača, odobrio odgovarajući kontrolor.</w:t>
      </w:r>
      <w:bookmarkEnd w:id="70"/>
      <w:r w:rsidRPr="007A0FA7">
        <w:rPr>
          <w:lang w:val="it-IT"/>
        </w:rPr>
        <w:t xml:space="preserve"> </w:t>
      </w:r>
    </w:p>
    <w:p w14:paraId="42C83F6C" w14:textId="240908B8" w:rsidR="00C85435" w:rsidRPr="007A0FA7" w:rsidRDefault="00736AEB" w:rsidP="002A4A50">
      <w:pPr>
        <w:pStyle w:val="ProductList-Body"/>
        <w:spacing w:after="120"/>
        <w:ind w:left="158"/>
        <w:rPr>
          <w:lang w:val="it-IT"/>
        </w:rPr>
      </w:pPr>
      <w:r w:rsidRPr="007A0FA7">
        <w:rPr>
          <w:lang w:val="it-IT"/>
        </w:rPr>
        <w:t>U meri u kojoj Microsoft koristi ili na drugi način obrađuje Lične podatke koji podležu GDPR-u za poslovne radnje usko vezane za pružanje Proizvoda i Usluga Klijentu, Microsoft će se pridržavati obaveza nezavisnog kontrolora podataka u skladu sa GDPR-om za takvo korišćenje. Microsoft prihvata dodatne odgovornosti „kontrolora</w:t>
      </w:r>
      <w:r w:rsidR="00BA463F" w:rsidRPr="0027422C">
        <w:rPr>
          <w:lang w:val="it-IT"/>
        </w:rPr>
        <w:t>“</w:t>
      </w:r>
      <w:r w:rsidRPr="007A0FA7">
        <w:rPr>
          <w:lang w:val="it-IT"/>
        </w:rPr>
        <w:t xml:space="preserve"> podataka u skladu sa GDPR-om za takvu obradu za: (a) postupanje u skladu sa regulatornim zahtevima, u meri koja se zahteva prema GDPR-u i (b) obezbeđivanje povećane transparentnosti Klijentima i potvrdu odgovornosti korporacije Microsoft za takvu obradu. Microsoft koristi zaštitne mere radi zaštite Klijentovih podataka, Podataka profesionalnih usluga i Ličnih podataka tokom takve obrade, uključujući one utvrđene u ovom DPA, kao i one navedene u članku 6(4) GDPR-a. U pogledu obrade Ličnih podataka po osnovu ovog stava, Microsoft preuzima obaveze navedene u odeljku o Dodatnim zaštitnim merama; u te svrhe (i) svako Microsoftovo otkrivanje Ličnih podataka, kao što je opisano u odeljku o Dodatnim zaštitnim merama, koji su preneseni u vezi sa poslovnim radnjama smatra se „Relevantnim otkrivanjem</w:t>
      </w:r>
      <w:r w:rsidR="00BA463F" w:rsidRPr="0027422C">
        <w:rPr>
          <w:lang w:val="it-IT"/>
        </w:rPr>
        <w:t>“</w:t>
      </w:r>
      <w:r w:rsidRPr="007A0FA7">
        <w:rPr>
          <w:lang w:val="it-IT"/>
        </w:rPr>
        <w:t xml:space="preserve"> i (ii) obaveze iz odeljka o Dodatnim zaštitnim merama primenjuju se na takve Lične podatke.</w:t>
      </w:r>
      <w:bookmarkEnd w:id="71"/>
    </w:p>
    <w:p w14:paraId="1735F96A" w14:textId="77777777" w:rsidR="00C85435" w:rsidRPr="007A0FA7" w:rsidRDefault="00C85435" w:rsidP="00741E10">
      <w:pPr>
        <w:pStyle w:val="ProductList-Body"/>
        <w:keepNext/>
        <w:spacing w:after="120"/>
        <w:ind w:left="187"/>
        <w:outlineLvl w:val="2"/>
        <w:rPr>
          <w:lang w:val="it-IT"/>
        </w:rPr>
      </w:pPr>
      <w:bookmarkStart w:id="73" w:name="_Toc26972845"/>
      <w:r w:rsidRPr="007A0FA7">
        <w:rPr>
          <w:b/>
          <w:color w:val="0072C6"/>
          <w:lang w:val="it-IT"/>
        </w:rPr>
        <w:t>Detalji o obradi</w:t>
      </w:r>
      <w:bookmarkEnd w:id="73"/>
    </w:p>
    <w:p w14:paraId="0CAE0F8F" w14:textId="77777777" w:rsidR="00C85435" w:rsidRPr="007A0FA7" w:rsidRDefault="00C85435" w:rsidP="002A4A50">
      <w:pPr>
        <w:pStyle w:val="ProductList-Body"/>
        <w:spacing w:after="120"/>
        <w:ind w:left="158"/>
        <w:rPr>
          <w:lang w:val="it-IT"/>
        </w:rPr>
      </w:pPr>
      <w:bookmarkStart w:id="74" w:name="_Toc26972846"/>
      <w:bookmarkStart w:id="75" w:name="_Hlk22881260"/>
      <w:r w:rsidRPr="007A0FA7">
        <w:rPr>
          <w:lang w:val="it-IT"/>
        </w:rPr>
        <w:t>Strane primaju k znanju i saglasne su sa sledećim:</w:t>
      </w:r>
      <w:bookmarkEnd w:id="74"/>
    </w:p>
    <w:p w14:paraId="0C978F55" w14:textId="3C36D5B0" w:rsidR="00C85435" w:rsidRPr="007A0FA7" w:rsidRDefault="00C85435" w:rsidP="00741E10">
      <w:pPr>
        <w:pStyle w:val="ProductList-Body"/>
        <w:numPr>
          <w:ilvl w:val="0"/>
          <w:numId w:val="7"/>
        </w:numPr>
        <w:ind w:left="540"/>
        <w:rPr>
          <w:lang w:val="it-IT"/>
        </w:rPr>
      </w:pPr>
      <w:r w:rsidRPr="007A0FA7">
        <w:rPr>
          <w:rFonts w:ascii="Calibri" w:eastAsia="Calibri" w:hAnsi="Calibri" w:cs="Arial"/>
          <w:b/>
          <w:bCs/>
          <w:lang w:val="it-IT"/>
        </w:rPr>
        <w:t>Predmet obrade.</w:t>
      </w:r>
      <w:r w:rsidRPr="007A0FA7">
        <w:rPr>
          <w:rFonts w:ascii="Calibri" w:eastAsia="Calibri" w:hAnsi="Calibri" w:cs="Arial"/>
          <w:lang w:val="it-IT"/>
        </w:rPr>
        <w:t xml:space="preserve"> </w:t>
      </w:r>
      <w:r w:rsidRPr="007A0FA7">
        <w:rPr>
          <w:rFonts w:ascii="Calibri" w:hAnsi="Calibri"/>
          <w:lang w:val="it-IT"/>
        </w:rPr>
        <w:t xml:space="preserve">Predmet obrade ograničen je na Lične podatke u opsegu koji obuhvaćen </w:t>
      </w:r>
      <w:r w:rsidRPr="007A0FA7">
        <w:rPr>
          <w:rFonts w:ascii="Calibri" w:eastAsia="Calibri" w:hAnsi="Calibri" w:cs="Arial"/>
          <w:lang w:val="it-IT"/>
        </w:rPr>
        <w:t xml:space="preserve">odeljkom ovog DPA pod naslovom </w:t>
      </w:r>
      <w:r w:rsidR="000C2250">
        <w:rPr>
          <w:rFonts w:ascii="Calibri" w:eastAsia="Calibri" w:hAnsi="Calibri" w:cs="Arial"/>
          <w:lang w:val="it-IT"/>
        </w:rPr>
        <w:br/>
      </w:r>
      <w:r w:rsidRPr="007A0FA7">
        <w:rPr>
          <w:rFonts w:ascii="Calibri" w:eastAsia="Calibri" w:hAnsi="Calibri" w:cs="Arial"/>
          <w:lang w:val="it-IT"/>
        </w:rPr>
        <w:t>„ Priroda obrade podataka, vlasništvo</w:t>
      </w:r>
      <w:r w:rsidR="00BA463F" w:rsidRPr="0027422C">
        <w:rPr>
          <w:lang w:val="it-IT"/>
        </w:rPr>
        <w:t>“</w:t>
      </w:r>
      <w:r w:rsidRPr="007A0FA7">
        <w:rPr>
          <w:rFonts w:ascii="Calibri" w:eastAsia="Calibri" w:hAnsi="Calibri" w:cs="Arial"/>
          <w:lang w:val="it-IT"/>
        </w:rPr>
        <w:t xml:space="preserve"> navedenim iznad i </w:t>
      </w:r>
      <w:r w:rsidRPr="007A0FA7">
        <w:rPr>
          <w:rFonts w:ascii="Calibri" w:hAnsi="Calibri"/>
          <w:lang w:val="it-IT"/>
        </w:rPr>
        <w:t>GDPR</w:t>
      </w:r>
      <w:r w:rsidRPr="007A0FA7">
        <w:rPr>
          <w:rFonts w:ascii="Calibri" w:eastAsia="Calibri" w:hAnsi="Calibri" w:cs="Arial"/>
          <w:lang w:val="it-IT"/>
        </w:rPr>
        <w:t>-om.</w:t>
      </w:r>
    </w:p>
    <w:p w14:paraId="2D627411" w14:textId="77777777" w:rsidR="00C85435" w:rsidRPr="007A0FA7" w:rsidRDefault="00C85435" w:rsidP="00741E10">
      <w:pPr>
        <w:pStyle w:val="ProductList-Body"/>
        <w:numPr>
          <w:ilvl w:val="0"/>
          <w:numId w:val="7"/>
        </w:numPr>
        <w:ind w:left="540"/>
        <w:rPr>
          <w:lang w:val="it-IT"/>
        </w:rPr>
      </w:pPr>
      <w:r w:rsidRPr="007A0FA7">
        <w:rPr>
          <w:rFonts w:ascii="Calibri" w:eastAsia="Calibri" w:hAnsi="Calibri" w:cs="Arial"/>
          <w:b/>
          <w:bCs/>
          <w:lang w:val="it-IT"/>
        </w:rPr>
        <w:t>Trajanje obrade podataka.</w:t>
      </w:r>
      <w:r w:rsidRPr="007A0FA7">
        <w:rPr>
          <w:rFonts w:ascii="Calibri" w:eastAsia="Calibri" w:hAnsi="Calibri" w:cs="Arial"/>
          <w:lang w:val="it-IT"/>
        </w:rPr>
        <w:t xml:space="preserve"> </w:t>
      </w:r>
      <w:r w:rsidRPr="007A0FA7">
        <w:rPr>
          <w:rFonts w:ascii="Calibri" w:hAnsi="Calibri"/>
          <w:lang w:val="it-IT"/>
        </w:rPr>
        <w:t>Trajanje obrade podataka će biti u skladu sa Klijentovim uputstvima i uslovima DPA</w:t>
      </w:r>
      <w:r w:rsidRPr="007A0FA7">
        <w:rPr>
          <w:rFonts w:ascii="Calibri" w:eastAsia="Calibri" w:hAnsi="Calibri" w:cs="Arial"/>
          <w:lang w:val="it-IT"/>
        </w:rPr>
        <w:t>.</w:t>
      </w:r>
    </w:p>
    <w:p w14:paraId="58D23CD0" w14:textId="77777777" w:rsidR="0077116E" w:rsidRPr="00343F90" w:rsidRDefault="0077116E" w:rsidP="0077116E">
      <w:pPr>
        <w:pStyle w:val="ProductList-Body"/>
        <w:numPr>
          <w:ilvl w:val="0"/>
          <w:numId w:val="7"/>
        </w:numPr>
        <w:ind w:left="540"/>
        <w:rPr>
          <w:rFonts w:ascii="Calibri" w:hAnsi="Calibri"/>
          <w:lang w:val="it-IT"/>
        </w:rPr>
      </w:pPr>
      <w:r w:rsidRPr="00343F90">
        <w:rPr>
          <w:rFonts w:ascii="Calibri" w:eastAsia="Calibri" w:hAnsi="Calibri" w:cs="Arial"/>
          <w:b/>
          <w:lang w:val="it-IT"/>
        </w:rPr>
        <w:t>Priroda i svrha obrade podataka.</w:t>
      </w:r>
      <w:r w:rsidRPr="00343F90">
        <w:rPr>
          <w:rFonts w:ascii="Calibri" w:eastAsia="Calibri" w:hAnsi="Calibri" w:cs="Arial"/>
          <w:lang w:val="it-IT"/>
        </w:rPr>
        <w:t xml:space="preserve"> </w:t>
      </w:r>
      <w:r w:rsidRPr="00343F90">
        <w:rPr>
          <w:rFonts w:ascii="Calibri" w:hAnsi="Calibri"/>
          <w:lang w:val="it-IT"/>
        </w:rPr>
        <w:t>Priroda i svrha obrade je pružanje Proizvoda i Usluga koji podležu Klijentovom ugovoru</w:t>
      </w:r>
      <w:r w:rsidRPr="00343F90">
        <w:rPr>
          <w:rFonts w:ascii="Calibri" w:eastAsia="Calibri" w:hAnsi="Calibri" w:cs="Arial"/>
          <w:lang w:val="it-IT"/>
        </w:rPr>
        <w:t xml:space="preserve"> i za poslovne svrhe koje su usko vezane za pružanje Proizvoda i Usluga Klijentu (kako je detaljnije opisano u odeljku ovog DPA pod naslovom „Priroda obrade podataka; vlasništvo“, navedenom iznad).</w:t>
      </w:r>
    </w:p>
    <w:p w14:paraId="12A9FBF2" w14:textId="77D29A1A" w:rsidR="00C85435" w:rsidRPr="007A0FA7" w:rsidRDefault="00DD6D76" w:rsidP="00741E10">
      <w:pPr>
        <w:pStyle w:val="ProductList-Body"/>
        <w:numPr>
          <w:ilvl w:val="0"/>
          <w:numId w:val="7"/>
        </w:numPr>
        <w:ind w:left="540"/>
        <w:rPr>
          <w:lang w:val="it-IT"/>
        </w:rPr>
      </w:pPr>
      <w:r w:rsidRPr="007A0FA7">
        <w:rPr>
          <w:rFonts w:ascii="Calibri" w:eastAsia="Calibri" w:hAnsi="Calibri" w:cs="Arial"/>
          <w:b/>
          <w:bCs/>
          <w:lang w:val="it-IT"/>
        </w:rPr>
        <w:t>Kategorije podataka.</w:t>
      </w:r>
      <w:r w:rsidRPr="007A0FA7">
        <w:rPr>
          <w:rFonts w:ascii="Calibri" w:eastAsia="Calibri" w:hAnsi="Calibri" w:cs="Arial"/>
          <w:lang w:val="it-IT"/>
        </w:rPr>
        <w:t xml:space="preserve"> </w:t>
      </w:r>
      <w:r w:rsidRPr="007A0FA7">
        <w:rPr>
          <w:rFonts w:ascii="Calibri" w:hAnsi="Calibri"/>
          <w:lang w:val="it-IT"/>
        </w:rPr>
        <w:t>Vrste Ličnih podataka koje obrađuje Microsoft prilikom pružanja Proizvoda i Usluga uključuju</w:t>
      </w:r>
      <w:r w:rsidRPr="007A0FA7">
        <w:rPr>
          <w:rFonts w:ascii="Calibri" w:eastAsia="Calibri" w:hAnsi="Calibri" w:cs="Arial"/>
          <w:lang w:val="it-IT"/>
        </w:rPr>
        <w:t>: (i) Lične podatke koje</w:t>
      </w:r>
      <w:r w:rsidR="000C2250">
        <w:rPr>
          <w:rFonts w:ascii="Calibri" w:eastAsia="Calibri" w:hAnsi="Calibri" w:cs="Arial"/>
          <w:lang w:val="it-IT"/>
        </w:rPr>
        <w:t> </w:t>
      </w:r>
      <w:r w:rsidRPr="007A0FA7">
        <w:rPr>
          <w:rFonts w:ascii="Calibri" w:eastAsia="Calibri" w:hAnsi="Calibri" w:cs="Arial"/>
          <w:lang w:val="it-IT"/>
        </w:rPr>
        <w:t>Klijent izabere da uključi u Klijentove podatke i Podatke profesionalnih usluga; i (ii)</w:t>
      </w:r>
      <w:r w:rsidRPr="007A0FA7">
        <w:rPr>
          <w:rFonts w:ascii="Calibri" w:hAnsi="Calibri"/>
          <w:lang w:val="it-IT"/>
        </w:rPr>
        <w:t xml:space="preserve"> one izričito identifikovane u članu 4 GDPR-a</w:t>
      </w:r>
      <w:r w:rsidRPr="007A0FA7">
        <w:rPr>
          <w:rFonts w:ascii="Calibri" w:eastAsia="Calibri" w:hAnsi="Calibri" w:cs="Arial"/>
          <w:lang w:val="it-IT"/>
        </w:rPr>
        <w:t xml:space="preserve"> koje Microsoft može da generiše, izvodi ili prikuplja, uključujući podatke koji se šalju Microsoftu usled Klijentovog korišćenja mogućnosti zasnovanih na usluzi ili koje Microsoft dobija iz lokalno instaliranog softvera. Vrste Ličnih podataka koje Klijent izabere da uključi u Klijentove podatke i Podatke profesionalnih usluga mogu biti sve kategorije Ličnih podataka koje su navedene u evidenciji koju vodi Klijent koji deluje kao kontrolor podložno članu 30 GDPR-a, uključujući one kategorije Ličnih podataka navedene u </w:t>
      </w:r>
      <w:r w:rsidRPr="007A0FA7">
        <w:rPr>
          <w:lang w:val="it-IT"/>
        </w:rPr>
        <w:t>Dodatku B</w:t>
      </w:r>
      <w:r w:rsidRPr="007A0FA7">
        <w:rPr>
          <w:rFonts w:ascii="Calibri" w:eastAsia="Calibri" w:hAnsi="Calibri" w:cs="Arial"/>
          <w:lang w:val="it-IT"/>
        </w:rPr>
        <w:t xml:space="preserve">. </w:t>
      </w:r>
    </w:p>
    <w:p w14:paraId="1E332199" w14:textId="2FD3F302" w:rsidR="00C85435" w:rsidRPr="007A0FA7" w:rsidRDefault="00C85435" w:rsidP="00741E10">
      <w:pPr>
        <w:pStyle w:val="ProductList-Body"/>
        <w:numPr>
          <w:ilvl w:val="0"/>
          <w:numId w:val="7"/>
        </w:numPr>
        <w:spacing w:after="120"/>
        <w:ind w:left="540"/>
        <w:rPr>
          <w:lang w:val="it-IT"/>
        </w:rPr>
      </w:pPr>
      <w:r w:rsidRPr="007A0FA7">
        <w:rPr>
          <w:rFonts w:ascii="Calibri" w:eastAsia="Calibri" w:hAnsi="Calibri" w:cs="Arial"/>
          <w:b/>
          <w:bCs/>
          <w:lang w:val="it-IT"/>
        </w:rPr>
        <w:t>Lica na koja se odnose podaci.</w:t>
      </w:r>
      <w:r w:rsidRPr="007A0FA7">
        <w:rPr>
          <w:rFonts w:ascii="Calibri" w:eastAsia="Calibri" w:hAnsi="Calibri" w:cs="Arial"/>
          <w:lang w:val="it-IT"/>
        </w:rPr>
        <w:t xml:space="preserve"> </w:t>
      </w:r>
      <w:r w:rsidRPr="007A0FA7">
        <w:rPr>
          <w:rFonts w:ascii="Calibri" w:hAnsi="Calibri"/>
          <w:lang w:val="it-IT"/>
        </w:rPr>
        <w:t>Kategorije lica na koja se odnose podaci su Klijentovi predstavnici i krajnji korisnici, kao što su zaposleni, izvođači, saradnici i klijenti</w:t>
      </w:r>
      <w:r w:rsidRPr="007A0FA7">
        <w:rPr>
          <w:rFonts w:ascii="Calibri" w:eastAsia="Calibri" w:hAnsi="Calibri" w:cs="Arial"/>
          <w:lang w:val="it-IT"/>
        </w:rPr>
        <w:t xml:space="preserve">, mogu uključivati sve druge kategorije lica na koja se odnose podaci koje su navedene u evidenciji koju vodi Klijent koji deluje kao kontrolor podložno Članu 30 GDPR-a, uključujući one kategorije lica na koja se odnose podaci navedene u </w:t>
      </w:r>
      <w:r w:rsidRPr="007A0FA7">
        <w:rPr>
          <w:lang w:val="it-IT"/>
        </w:rPr>
        <w:t>Dodatku B</w:t>
      </w:r>
      <w:r w:rsidRPr="007A0FA7">
        <w:rPr>
          <w:rFonts w:ascii="Calibri" w:eastAsia="Calibri" w:hAnsi="Calibri" w:cs="Arial"/>
          <w:lang w:val="it-IT"/>
        </w:rPr>
        <w:t>.</w:t>
      </w:r>
    </w:p>
    <w:p w14:paraId="56570C63" w14:textId="77777777" w:rsidR="00C85435" w:rsidRPr="007A0FA7" w:rsidRDefault="00C85435" w:rsidP="002A4A50">
      <w:pPr>
        <w:pStyle w:val="ProductList-Body"/>
        <w:keepNext/>
        <w:spacing w:after="120"/>
        <w:ind w:left="187"/>
        <w:outlineLvl w:val="2"/>
        <w:rPr>
          <w:lang w:val="it-IT"/>
        </w:rPr>
      </w:pPr>
      <w:bookmarkStart w:id="76" w:name="_Toc26972847"/>
      <w:bookmarkEnd w:id="75"/>
      <w:r w:rsidRPr="007A0FA7">
        <w:rPr>
          <w:b/>
          <w:color w:val="0072C6"/>
          <w:lang w:val="it-IT"/>
        </w:rPr>
        <w:t>Prava lica na koje se odnose podaci, pomoć sa zahtevima</w:t>
      </w:r>
      <w:bookmarkEnd w:id="76"/>
    </w:p>
    <w:p w14:paraId="64830E93" w14:textId="656EC19E" w:rsidR="00C85435" w:rsidRPr="007A0FA7" w:rsidRDefault="00C85435" w:rsidP="00741E10">
      <w:pPr>
        <w:pStyle w:val="ProductList-Body"/>
        <w:spacing w:after="120"/>
        <w:ind w:left="180"/>
        <w:rPr>
          <w:lang w:val="it-IT"/>
        </w:rPr>
      </w:pPr>
      <w:r w:rsidRPr="007A0FA7">
        <w:rPr>
          <w:lang w:val="it-IT"/>
        </w:rPr>
        <w:t xml:space="preserve">Microsoft će, na način koji je u skladu sa funkcionalnošću Proizvoda i Usluga i Microsoftovom ulogom obrađivača, staviti Klijentu na raspolaganje Lične podatke lica na koja se odnose podaci i omogućiti ispunjavanje zahteva lica na koje se odnose podaci radi izvršavanja njihovih prava po osnovu GDPR-a. Ako Microsoft dobije zahtev od Klijentovog lica na koje se odnose podaci radi izvršavanja jednog ili više njegovih prava po osnovu GDPR-a u vezi sa Proizvodima i uslugama za koje je Microsoft obrađivač ili podobrađivač podataka, Microsoft će preusmeriti lice </w:t>
      </w:r>
      <w:r w:rsidR="000C2250">
        <w:rPr>
          <w:lang w:val="it-IT"/>
        </w:rPr>
        <w:br/>
      </w:r>
      <w:r w:rsidRPr="007A0FA7">
        <w:rPr>
          <w:lang w:val="it-IT"/>
        </w:rPr>
        <w:t>na koje se odnose podaci da zahtev uputi direktno Klijentu. Klijent je odgovoran za odgovaranje na svaki takav zahtev, uključujući, po potrebi, korišćenjem funkcionalnosti Proizvoda i Usluga. Microsoft će postupati u skladu s razumnim zahtevima Klijenta kako bi pomogao Klijentu da odgovori na takav zahtev lica na koje se odnose podaci.</w:t>
      </w:r>
    </w:p>
    <w:p w14:paraId="454F3592" w14:textId="77777777" w:rsidR="00C85435" w:rsidRPr="007A0FA7" w:rsidRDefault="00C85435" w:rsidP="00C35BD5">
      <w:pPr>
        <w:pStyle w:val="ProductList-Body"/>
        <w:keepNext/>
        <w:spacing w:after="120"/>
        <w:ind w:left="187"/>
        <w:outlineLvl w:val="2"/>
        <w:rPr>
          <w:lang w:val="it-IT"/>
        </w:rPr>
      </w:pPr>
      <w:bookmarkStart w:id="77" w:name="_Toc26972848"/>
      <w:r w:rsidRPr="007A0FA7">
        <w:rPr>
          <w:b/>
          <w:color w:val="0072C6"/>
          <w:lang w:val="it-IT"/>
        </w:rPr>
        <w:t>Evidencija aktivnosti obrade</w:t>
      </w:r>
      <w:bookmarkEnd w:id="77"/>
    </w:p>
    <w:p w14:paraId="0AC6FE21" w14:textId="6506B312" w:rsidR="00C85435" w:rsidRPr="007A0FA7" w:rsidRDefault="00C85435" w:rsidP="00741E10">
      <w:pPr>
        <w:pStyle w:val="ProductList-Body"/>
        <w:spacing w:after="120"/>
        <w:ind w:left="158"/>
        <w:rPr>
          <w:lang w:val="it-IT"/>
        </w:rPr>
      </w:pPr>
      <w:r w:rsidRPr="007A0FA7">
        <w:rPr>
          <w:lang w:val="it-IT"/>
        </w:rPr>
        <w:t xml:space="preserve">U meri u kojoj GDPR od Microsofta zahteva prikupljanje određenih informacija u vezi sa Korisnikom i vođenje evidencije o njima, Korisnik će, </w:t>
      </w:r>
      <w:r w:rsidR="000C2250">
        <w:rPr>
          <w:lang w:val="it-IT"/>
        </w:rPr>
        <w:br/>
      </w:r>
      <w:r w:rsidRPr="007A0FA7">
        <w:rPr>
          <w:lang w:val="it-IT"/>
        </w:rPr>
        <w:t>kada to bude zatraženo, dostaviti takve informacije Microsoftu i održavaće ih tačnim i ažuriranim. Microsoft može takve informacije da učini dostupnim nadzornom telu ako je na to obavezan prema GDPR-u.</w:t>
      </w:r>
    </w:p>
    <w:p w14:paraId="7224D640" w14:textId="77777777" w:rsidR="00C85435" w:rsidRPr="007A0FA7" w:rsidRDefault="00C85435" w:rsidP="00C35BD5">
      <w:pPr>
        <w:pStyle w:val="ProductList-SubSubSectionHeading"/>
        <w:keepNext/>
        <w:spacing w:after="120"/>
        <w:outlineLvl w:val="1"/>
        <w:rPr>
          <w:lang w:val="it-IT"/>
        </w:rPr>
      </w:pPr>
      <w:bookmarkStart w:id="78" w:name="_Toc507768553"/>
      <w:bookmarkStart w:id="79" w:name="_Toc8395013"/>
      <w:bookmarkStart w:id="80" w:name="_Toc6563802"/>
      <w:bookmarkStart w:id="81" w:name="_Toc21617020"/>
      <w:bookmarkStart w:id="82" w:name="_Toc26972849"/>
      <w:bookmarkStart w:id="83" w:name="_Toc155369808"/>
      <w:bookmarkEnd w:id="68"/>
      <w:r w:rsidRPr="007A0FA7">
        <w:rPr>
          <w:lang w:val="it-IT"/>
        </w:rPr>
        <w:t>Sigurnost podataka</w:t>
      </w:r>
      <w:bookmarkEnd w:id="78"/>
      <w:bookmarkEnd w:id="79"/>
      <w:bookmarkEnd w:id="80"/>
      <w:bookmarkEnd w:id="81"/>
      <w:bookmarkEnd w:id="82"/>
      <w:bookmarkEnd w:id="83"/>
    </w:p>
    <w:p w14:paraId="4798B59C" w14:textId="77777777" w:rsidR="00C85435" w:rsidRPr="007A0FA7" w:rsidRDefault="00C85435" w:rsidP="002A4A50">
      <w:pPr>
        <w:pStyle w:val="ProductList-Body"/>
        <w:keepNext/>
        <w:spacing w:after="120"/>
        <w:ind w:left="187"/>
        <w:outlineLvl w:val="2"/>
        <w:rPr>
          <w:lang w:val="it-IT"/>
        </w:rPr>
      </w:pPr>
      <w:bookmarkStart w:id="84" w:name="_Toc26972850"/>
      <w:r w:rsidRPr="007A0FA7">
        <w:rPr>
          <w:b/>
          <w:color w:val="0072C6"/>
          <w:lang w:val="it-IT"/>
        </w:rPr>
        <w:t>Bezbednosne prakse i smernice</w:t>
      </w:r>
      <w:bookmarkEnd w:id="84"/>
    </w:p>
    <w:p w14:paraId="487BF73D" w14:textId="492E04E5" w:rsidR="00C85435" w:rsidRPr="007A0FA7" w:rsidRDefault="00C85435" w:rsidP="00741E10">
      <w:pPr>
        <w:pStyle w:val="ProductList-Body"/>
        <w:spacing w:after="120"/>
        <w:ind w:left="158"/>
        <w:rPr>
          <w:lang w:val="it-IT"/>
        </w:rPr>
      </w:pPr>
      <w:bookmarkStart w:id="85" w:name="_Hlk504328104"/>
      <w:r w:rsidRPr="007A0FA7">
        <w:rPr>
          <w:lang w:val="it-IT"/>
        </w:rPr>
        <w:t xml:space="preserve">Microsoft će primeniti i održavati odgovarajuće tehničke i organizacione mere radi očuvanja Korisnikovih podataka, Podataka profesionalnih usluga i Ličnih podataka od slučajnog ili nezakonitog uništavanja, gubitka, izmene, neovlašćenog otkrivanja ličnih podataka prenesenih, uskladištenih ili na neki drugi način obrađenih ili od pristupanja takvim ličnim podacima. Te će mere biti navedene u Microsoftovim smernicama za bezbednost. Microsoft će Klijentu staviti na raspolaganje te smernice, kao i druge informacije o bezbednosnim praksama i smernicama korporacije Microsoft koje Klijent opravdano zatraži. </w:t>
      </w:r>
    </w:p>
    <w:p w14:paraId="0AEE035D" w14:textId="30FBC736" w:rsidR="009D4FDB" w:rsidRPr="007A0FA7" w:rsidRDefault="00DD6D76" w:rsidP="00741E10">
      <w:pPr>
        <w:pStyle w:val="ProductList-Body"/>
        <w:spacing w:after="120"/>
        <w:ind w:left="158"/>
        <w:rPr>
          <w:lang w:val="it-IT"/>
        </w:rPr>
      </w:pPr>
      <w:bookmarkStart w:id="86" w:name="_Toc26972852"/>
      <w:bookmarkEnd w:id="85"/>
      <w:r w:rsidRPr="007A0FA7">
        <w:rPr>
          <w:lang w:val="it-IT"/>
        </w:rPr>
        <w:t>Pored toga, te mere moraju da budu u skladu sa zahtevima navedenim u standardima ISO 27001, ISO 27002 i ISO 27018. Opis bezbednosnih kontrola za ove zahteve je dostupan Klijentima.</w:t>
      </w:r>
    </w:p>
    <w:p w14:paraId="14FF47A5" w14:textId="5428AF0D" w:rsidR="00DD6D76" w:rsidRPr="007A0FA7" w:rsidRDefault="00DD6D76" w:rsidP="00741E10">
      <w:pPr>
        <w:pStyle w:val="ProductList-Body"/>
        <w:spacing w:after="120"/>
        <w:ind w:left="158"/>
        <w:rPr>
          <w:lang w:val="it-IT"/>
        </w:rPr>
      </w:pPr>
      <w:r w:rsidRPr="007A0FA7">
        <w:rPr>
          <w:lang w:val="it-IT"/>
        </w:rPr>
        <w:t>Svaka Osnovna online usluga mora takođe da bude u skladu sa kontrolnim standardima i okvirima prikazanim u tabeli u Uslovima korišćenja proizvoda. Svaka Osnovna online usluga i Profesionalna usluga implementira i održava bezbednosne mere navedene u Dodatku A radi zaštite Klijentovih podataka i Podataka profesionalnih usluga.</w:t>
      </w:r>
    </w:p>
    <w:p w14:paraId="675C0865" w14:textId="77777777" w:rsidR="000F15CB" w:rsidRPr="00343F90" w:rsidRDefault="000F15CB" w:rsidP="000F15CB">
      <w:pPr>
        <w:pStyle w:val="ProductList-Body"/>
        <w:spacing w:after="120"/>
        <w:ind w:left="158"/>
        <w:rPr>
          <w:lang w:val="it-IT"/>
        </w:rPr>
      </w:pPr>
      <w:bookmarkStart w:id="87" w:name="_Toc26972851"/>
      <w:r w:rsidRPr="00343F90">
        <w:rPr>
          <w:lang w:val="it-IT"/>
        </w:rPr>
        <w:t>Microsoft sprovodi i održava bezbednosne mere navedene u Dodatku II Standardnih ugovornih odredbi iz 2021. godine radi zaštite Ličnih podataka u području primene GDPR-a.</w:t>
      </w:r>
    </w:p>
    <w:p w14:paraId="206C538B" w14:textId="0226A29A" w:rsidR="00DD6D76" w:rsidRPr="007A0FA7" w:rsidRDefault="00DD6D76" w:rsidP="00741E10">
      <w:pPr>
        <w:pStyle w:val="ProductList-Body"/>
        <w:spacing w:after="120"/>
        <w:ind w:left="158"/>
        <w:rPr>
          <w:lang w:val="it-IT"/>
        </w:rPr>
      </w:pPr>
      <w:r w:rsidRPr="007A0FA7">
        <w:rPr>
          <w:lang w:val="it-IT"/>
        </w:rPr>
        <w:t>Microsoft može u bilo kom trenutku da doda standarde za delatnost i državne institucije. Microsoft neće eliminisati ISO 27001, ISO 27002, ISO 27018 ni bilo koji standard ili okvir u tabeli za Osnovne online usluge u Uslovima korišćenja proizvoda, osim ako se više ne koristi u delatnosti i</w:t>
      </w:r>
      <w:r w:rsidR="007F109C">
        <w:rPr>
          <w:lang w:val="it-IT"/>
        </w:rPr>
        <w:t> </w:t>
      </w:r>
      <w:r w:rsidRPr="007A0FA7">
        <w:rPr>
          <w:lang w:val="it-IT"/>
        </w:rPr>
        <w:t>zamenjen je narednim standardnom ili okvirom (ako postoji).</w:t>
      </w:r>
      <w:bookmarkEnd w:id="87"/>
    </w:p>
    <w:p w14:paraId="76CDC3B9" w14:textId="77777777" w:rsidR="00DD6D76" w:rsidRPr="007A0FA7" w:rsidRDefault="00DD6D76" w:rsidP="002A4A50">
      <w:pPr>
        <w:pStyle w:val="ProductList-Body"/>
        <w:keepNext/>
        <w:spacing w:after="120"/>
        <w:ind w:left="187"/>
        <w:outlineLvl w:val="2"/>
        <w:rPr>
          <w:lang w:val="it-IT"/>
        </w:rPr>
      </w:pPr>
      <w:bookmarkStart w:id="88" w:name="_Hlk40371496"/>
      <w:r w:rsidRPr="007A0FA7">
        <w:rPr>
          <w:b/>
          <w:color w:val="0072C6"/>
          <w:lang w:val="it-IT"/>
        </w:rPr>
        <w:t xml:space="preserve">Šifrovanje podataka </w:t>
      </w:r>
    </w:p>
    <w:p w14:paraId="4EDA944E" w14:textId="105BBFC3" w:rsidR="00DD6D76" w:rsidRPr="007A0FA7" w:rsidRDefault="00DD6D76" w:rsidP="00741E10">
      <w:pPr>
        <w:pStyle w:val="ProductList-Body"/>
        <w:spacing w:after="120"/>
        <w:ind w:left="158"/>
        <w:rPr>
          <w:lang w:val="it-IT"/>
        </w:rPr>
      </w:pPr>
      <w:r w:rsidRPr="007A0FA7">
        <w:rPr>
          <w:lang w:val="it-IT"/>
        </w:rPr>
        <w:t xml:space="preserve">Klijentovi podaci i Podaci profesionalnih usluga (svaki za sebe uključujući sve Lične podatke koji se nalaze u njima) tokom prenosa preko javnih mreža između Klijenta i Microsofta ili između Microsoft centara podataka, podrazumevano su šifrovani. </w:t>
      </w:r>
    </w:p>
    <w:p w14:paraId="3278572B" w14:textId="593F6D4C" w:rsidR="00DD6D76" w:rsidRPr="007A0FA7" w:rsidRDefault="00DD6D76" w:rsidP="00741E10">
      <w:pPr>
        <w:pStyle w:val="ProductList-Body"/>
        <w:spacing w:after="120"/>
        <w:ind w:left="158"/>
        <w:rPr>
          <w:lang w:val="it-IT"/>
        </w:rPr>
      </w:pPr>
      <w:r w:rsidRPr="007A0FA7">
        <w:rPr>
          <w:lang w:val="it-IT"/>
        </w:rPr>
        <w:t>Microsoft takođe šifruje Klijentove podatke koji se čuvaju u stanju mirovanja u Online uslugama i Podatke profesionalnih usluga koji se čuvaju u</w:t>
      </w:r>
      <w:r w:rsidR="007F109C">
        <w:rPr>
          <w:lang w:val="it-IT"/>
        </w:rPr>
        <w:t> </w:t>
      </w:r>
      <w:r w:rsidRPr="007A0FA7">
        <w:rPr>
          <w:lang w:val="it-IT"/>
        </w:rPr>
        <w:t>stanju mirovanja. U slučaju Online usluga gde Klijent ili treća strana koja deluje u ime Klijenta može da pravi aplikacije (npr. određene Azure usluge), šifrovanje podataka sačuvanih u takvim aplikacijama se može koristiti prema nahođenju Klijenta, koristeći mogućnosti koje pruža Microsoft ili mogućnosti koje je Klijent dobio od trećih lica.</w:t>
      </w:r>
    </w:p>
    <w:p w14:paraId="4DB4D680" w14:textId="77777777" w:rsidR="00DD6D76" w:rsidRPr="007A0FA7" w:rsidRDefault="00DD6D76" w:rsidP="000A6DC7">
      <w:pPr>
        <w:pStyle w:val="ProductList-Body"/>
        <w:keepNext/>
        <w:spacing w:after="120"/>
        <w:ind w:left="187"/>
        <w:outlineLvl w:val="2"/>
        <w:rPr>
          <w:lang w:val="it-IT"/>
        </w:rPr>
      </w:pPr>
      <w:r w:rsidRPr="007A0FA7">
        <w:rPr>
          <w:b/>
          <w:color w:val="0072C6"/>
          <w:lang w:val="it-IT"/>
        </w:rPr>
        <w:t xml:space="preserve">Pristup podacima </w:t>
      </w:r>
    </w:p>
    <w:p w14:paraId="729E7942" w14:textId="4761F2E1" w:rsidR="006824EE" w:rsidRPr="007A0FA7" w:rsidRDefault="00CD0D6F" w:rsidP="006824EE">
      <w:pPr>
        <w:pStyle w:val="ProductList-Body"/>
        <w:spacing w:after="120"/>
        <w:ind w:left="158"/>
        <w:rPr>
          <w:lang w:val="it-IT"/>
        </w:rPr>
      </w:pPr>
      <w:r w:rsidRPr="007A0FA7">
        <w:rPr>
          <w:lang w:val="it-IT"/>
        </w:rPr>
        <w:t>Microsoft koristi mehanizme pristupa sa najmanje privilegija za kontrolu pristupa Klijentovim podacima i Podacima profesionalnih usluga (uključujući sve Lične podatke u njima). Kontrole pristupa zasnovane na ulogama koriste se da bi se osiguralo da pristup Klijentovim podacima i</w:t>
      </w:r>
      <w:r w:rsidR="007F109C">
        <w:rPr>
          <w:lang w:val="it-IT"/>
        </w:rPr>
        <w:t> </w:t>
      </w:r>
      <w:r w:rsidRPr="007A0FA7">
        <w:rPr>
          <w:lang w:val="it-IT"/>
        </w:rPr>
        <w:t>Podacima profesionalnih usluga potrebnim za pružanje usluge bude namenjen za odgovarajuću svrhu i da je odobren uz nadzor menadžmenta. Za Osnovne online usluge i Profesionalne usluge, Microsoft održava mehanizme kontrole pristupa opisane u tabeli pod naslovom „Bezbednosne mere</w:t>
      </w:r>
      <w:r w:rsidR="00BA463F" w:rsidRPr="0027422C">
        <w:rPr>
          <w:lang w:val="it-IT"/>
        </w:rPr>
        <w:t>“</w:t>
      </w:r>
      <w:r w:rsidRPr="007A0FA7">
        <w:rPr>
          <w:lang w:val="it-IT"/>
        </w:rPr>
        <w:t xml:space="preserve"> u Dodatku A. Microsoft osoblje nema stalni pristup Klijentovim podacima i svaki potreban pristup je na ograničeno vreme.</w:t>
      </w:r>
    </w:p>
    <w:bookmarkEnd w:id="88"/>
    <w:p w14:paraId="11FFA921" w14:textId="77777777" w:rsidR="00C85435" w:rsidRPr="007A0FA7" w:rsidRDefault="00C85435" w:rsidP="002A4A50">
      <w:pPr>
        <w:pStyle w:val="ProductList-Body"/>
        <w:keepNext/>
        <w:spacing w:after="120"/>
        <w:ind w:left="187"/>
        <w:outlineLvl w:val="2"/>
        <w:rPr>
          <w:lang w:val="it-IT"/>
        </w:rPr>
      </w:pPr>
      <w:r w:rsidRPr="007A0FA7">
        <w:rPr>
          <w:b/>
          <w:color w:val="0072C6"/>
          <w:lang w:val="it-IT"/>
        </w:rPr>
        <w:t>Obaveze Klijenta</w:t>
      </w:r>
      <w:bookmarkEnd w:id="86"/>
    </w:p>
    <w:p w14:paraId="18080BBE" w14:textId="4BB7CA5F" w:rsidR="00C85435" w:rsidRPr="007A0FA7" w:rsidRDefault="00C85435" w:rsidP="007829B6">
      <w:pPr>
        <w:pStyle w:val="ProductList-Body"/>
        <w:spacing w:after="120"/>
        <w:ind w:left="158"/>
        <w:rPr>
          <w:lang w:val="it-IT"/>
        </w:rPr>
      </w:pPr>
      <w:r w:rsidRPr="007A0FA7">
        <w:rPr>
          <w:lang w:val="it-IT"/>
        </w:rPr>
        <w:t>Klijent je isključivo odgovoran da donese nezavisnu odluku o tome da li tehničke i organizacione mere za Proizvode i Usluge ispunjavaju Klijentove zahteve, uključujući bilo koju od njegovih bezbednosnih obaveza po osnovu primenjivih Preduslova zaštite podataka. Klijent prima k</w:t>
      </w:r>
      <w:r w:rsidR="007F109C">
        <w:rPr>
          <w:lang w:val="it-IT"/>
        </w:rPr>
        <w:t> </w:t>
      </w:r>
      <w:r w:rsidRPr="007A0FA7">
        <w:rPr>
          <w:lang w:val="it-IT"/>
        </w:rPr>
        <w:t>znanju i saglasan je da (uzimajući u obzir najnovija tehnološka dostignuća, troškove implementacije i prirodu, opseg, kontekst i svrhe obrade svojih Ličnih podataka, kao i rizike za pojedince) bezbednosne prakse i smernice koje implementira i održava Microsoft pružaju nivo bezbednosti koji odgovara riziku u pogledu njegovih Ličnih podataka. Klijent je odgovoran za implementaciju i održavanje zaštite privatnosti i bezbednosnih mera za komponente koje Klijent obezbeđuje ili kontroliše (kao što su uređaji sa aplikacijom Microsoft Intune ili u sklopu Microsoft Azure virtuelne mašine klijenta ili aplikacije).</w:t>
      </w:r>
    </w:p>
    <w:p w14:paraId="1854A774" w14:textId="77777777" w:rsidR="00C85435" w:rsidRPr="007A0FA7" w:rsidDel="00BA1419" w:rsidRDefault="00C85435" w:rsidP="002A4A50">
      <w:pPr>
        <w:pStyle w:val="ProductList-Body"/>
        <w:keepNext/>
        <w:spacing w:after="120"/>
        <w:ind w:left="187"/>
        <w:outlineLvl w:val="2"/>
        <w:rPr>
          <w:lang w:val="it-IT"/>
        </w:rPr>
      </w:pPr>
      <w:bookmarkStart w:id="89" w:name="_Toc26972853"/>
      <w:r w:rsidRPr="007A0FA7">
        <w:rPr>
          <w:b/>
          <w:color w:val="0072C6"/>
          <w:lang w:val="it-IT"/>
        </w:rPr>
        <w:t>Revizija postupanja u skladu sa ugovorom</w:t>
      </w:r>
      <w:bookmarkEnd w:id="89"/>
    </w:p>
    <w:p w14:paraId="02A8BB60" w14:textId="6B6FF476" w:rsidR="00C85435" w:rsidRPr="007A0FA7" w:rsidDel="00BA1419" w:rsidRDefault="00C85435" w:rsidP="00741E10">
      <w:pPr>
        <w:pStyle w:val="ProductList-Body"/>
        <w:spacing w:after="120"/>
        <w:ind w:left="158"/>
        <w:rPr>
          <w:lang w:val="it-IT"/>
        </w:rPr>
      </w:pPr>
      <w:r w:rsidRPr="007A0FA7">
        <w:rPr>
          <w:lang w:val="it-IT"/>
        </w:rPr>
        <w:t>Microsoft će obavljati revizije bezbednosti računara, računarskog okruženja i fizičkih centara podataka koje koristi za obradu Klijentovih podataka, Podataka profesionalnih usluga i Ličnih podataka na sledeći način:</w:t>
      </w:r>
    </w:p>
    <w:p w14:paraId="1E290820" w14:textId="77777777" w:rsidR="00C85435" w:rsidRPr="007A0FA7" w:rsidDel="00BA1419" w:rsidRDefault="00C85435" w:rsidP="00741E10">
      <w:pPr>
        <w:pStyle w:val="ProductList-Body"/>
        <w:numPr>
          <w:ilvl w:val="0"/>
          <w:numId w:val="2"/>
        </w:numPr>
        <w:ind w:left="605" w:hanging="274"/>
        <w:rPr>
          <w:lang w:val="it-IT"/>
        </w:rPr>
      </w:pPr>
      <w:r w:rsidRPr="007A0FA7">
        <w:rPr>
          <w:lang w:val="it-IT"/>
        </w:rPr>
        <w:t>Kada su za standard ili okvir potrebne revizije, revizija takvog standarda ili okvira za kontrolu sprovešće se najmanje jednom godišnje.</w:t>
      </w:r>
    </w:p>
    <w:p w14:paraId="27297A96" w14:textId="77777777" w:rsidR="00C85435" w:rsidRPr="007A0FA7" w:rsidDel="00BA1419" w:rsidRDefault="00C85435" w:rsidP="00741E10">
      <w:pPr>
        <w:pStyle w:val="ProductList-Body"/>
        <w:numPr>
          <w:ilvl w:val="0"/>
          <w:numId w:val="2"/>
        </w:numPr>
        <w:ind w:left="605" w:hanging="274"/>
        <w:rPr>
          <w:lang w:val="it-IT"/>
        </w:rPr>
      </w:pPr>
      <w:r w:rsidRPr="007A0FA7">
        <w:rPr>
          <w:lang w:val="it-IT"/>
        </w:rPr>
        <w:t>Svaka revizija obavljaće se u skladu sa standardima i pravilima regulatornog organa ili organa za akreditaciju za svaki primenjivi standard ili okvir za kontrolu.</w:t>
      </w:r>
    </w:p>
    <w:p w14:paraId="7D50977E" w14:textId="77777777" w:rsidR="00C85435" w:rsidRPr="007A0FA7" w:rsidDel="00BA1419" w:rsidRDefault="00C85435" w:rsidP="00741E10">
      <w:pPr>
        <w:pStyle w:val="ProductList-Body"/>
        <w:numPr>
          <w:ilvl w:val="0"/>
          <w:numId w:val="2"/>
        </w:numPr>
        <w:spacing w:after="120"/>
        <w:ind w:left="608" w:hanging="270"/>
        <w:rPr>
          <w:lang w:val="it-IT"/>
        </w:rPr>
      </w:pPr>
      <w:r w:rsidRPr="007A0FA7">
        <w:rPr>
          <w:lang w:val="it-IT"/>
        </w:rPr>
        <w:t>Svaku reviziju obavljaće kvalifikovani, nezavisni revizori bezbednosti koje će Microsoft o svom trošku birati i angažovati.</w:t>
      </w:r>
    </w:p>
    <w:p w14:paraId="3CE90043" w14:textId="0C0A174F" w:rsidR="00C85435" w:rsidRPr="007A0FA7" w:rsidRDefault="00C85435" w:rsidP="00741E10">
      <w:pPr>
        <w:pStyle w:val="ProductList-Body"/>
        <w:spacing w:after="120"/>
        <w:ind w:left="180"/>
        <w:rPr>
          <w:lang w:val="it-IT"/>
        </w:rPr>
      </w:pPr>
      <w:r w:rsidRPr="007A0FA7">
        <w:rPr>
          <w:lang w:val="it-IT"/>
        </w:rPr>
        <w:t xml:space="preserve">Za svaku reviziju generisaće se izveštaj o reviziji („Microsoft izveštaj o reviziji“), koji će Microsoft staviti na raspolaganje na </w:t>
      </w:r>
      <w:hyperlink r:id="rId24">
        <w:r w:rsidRPr="007A0FA7">
          <w:rPr>
            <w:rStyle w:val="Hyperlink"/>
            <w:color w:val="0070C0"/>
            <w:lang w:val="it-IT"/>
          </w:rPr>
          <w:t>https://servicetrust.microsoft.com/</w:t>
        </w:r>
      </w:hyperlink>
      <w:r w:rsidRPr="007A0FA7">
        <w:rPr>
          <w:lang w:val="it-IT"/>
        </w:rPr>
        <w:t xml:space="preserve"> ili drugoj lokaciji koju odredi Microsoft. Microsoft izveštaj o reviziji smatraće se Microsoftovim poverljivim</w:t>
      </w:r>
      <w:r w:rsidR="007F109C">
        <w:rPr>
          <w:lang w:val="it-IT"/>
        </w:rPr>
        <w:t> </w:t>
      </w:r>
      <w:r w:rsidRPr="007A0FA7">
        <w:rPr>
          <w:lang w:val="it-IT"/>
        </w:rPr>
        <w:t xml:space="preserve">informacijama i jasno će otkriti sva materijalna otkrića revizora. Microsoft će brzo otkloniti probleme navedene u bilo kom </w:t>
      </w:r>
      <w:r w:rsidR="007F109C">
        <w:rPr>
          <w:lang w:val="it-IT"/>
        </w:rPr>
        <w:br/>
      </w:r>
      <w:r w:rsidRPr="007A0FA7">
        <w:rPr>
          <w:lang w:val="it-IT"/>
        </w:rPr>
        <w:t xml:space="preserve">Microsoft izveštaju o reviziji kako revizor zahteva. Ako Klijent zahteva, Microsoft će Klijentu pružiti Microsoft izveštaj o reviziji. Microsoft </w:t>
      </w:r>
      <w:r w:rsidR="007F109C">
        <w:rPr>
          <w:lang w:val="it-IT"/>
        </w:rPr>
        <w:br/>
      </w:r>
      <w:r w:rsidRPr="007A0FA7">
        <w:rPr>
          <w:lang w:val="it-IT"/>
        </w:rPr>
        <w:t>izveštaj o reviziji podleže odredbama o neotkrivanju informacija i ograničenjima distribucije koje se primenjuju na Microsoft i revizora.</w:t>
      </w:r>
    </w:p>
    <w:p w14:paraId="2ED1BA08" w14:textId="1DB72635" w:rsidR="00C85435" w:rsidRPr="007A0FA7" w:rsidRDefault="00EF5AF3" w:rsidP="00741E10">
      <w:pPr>
        <w:pStyle w:val="ProductList-Body"/>
        <w:spacing w:after="120"/>
        <w:ind w:left="158"/>
        <w:rPr>
          <w:lang w:val="it-IT"/>
        </w:rPr>
      </w:pPr>
      <w:r w:rsidRPr="007A0FA7">
        <w:rPr>
          <w:lang w:val="it-IT"/>
        </w:rPr>
        <w:t>U meri u kojoj se Korisnikovi zahtevi za reviziju na osnovu Preduslova zaštite podataka ne mogu razumno ispuniti putem izveštaja o reviziji, dokumentacije ili informacija o postupanju u skladu sa ugovorom koje Microsoft svojim korisnicima stavlja na opšte raspolaganje, Microsoft će</w:t>
      </w:r>
      <w:r w:rsidR="007F109C">
        <w:rPr>
          <w:lang w:val="it-IT"/>
        </w:rPr>
        <w:t> </w:t>
      </w:r>
      <w:r w:rsidRPr="007A0FA7">
        <w:rPr>
          <w:lang w:val="it-IT"/>
        </w:rPr>
        <w:t>odmah odgovoriti na Korisnikova dodatna uputstva u vezi sa revizijom. Pre početka revizije Korisnik i Microsoft zajedno će se dogovoriti o</w:t>
      </w:r>
      <w:r w:rsidR="007F109C">
        <w:rPr>
          <w:lang w:val="it-IT"/>
        </w:rPr>
        <w:t> </w:t>
      </w:r>
      <w:r w:rsidRPr="007A0FA7">
        <w:rPr>
          <w:lang w:val="it-IT"/>
        </w:rPr>
        <w:t>zahtevima za opseg, zakazivanje, trajanje, kontrolu, dokaze i naknadu za reviziju, pod uslovom da ovaj zahtev za dogovorom Microsoftu ne omogući nerazumno odgađanje izvršavanje revizije. U meri potrebnoj za izvršavanje revizije, Microsoft će staviti na raspolaganje sisteme za obradu, sredstva i propratnu dokumentaciju u vezi sa obradom Korisničkih podataka, Podataka profesionalnih usluga i Ličnih podataka od strane Microsofta, njegovih Filijala ili Podobrađivača obrade. Takvu reviziju vodiće nezavisno i akreditovano revizijsko preduzeće trećeg lica tokom redovnog radnog vremena, koje će o tome u razumnoj meri unapred obavestiti Microsoft i koje će biti podložno razumnim procesima čuvanja poverljivosti. Ni korisnik ni revizor neće imati pristup podacima Microsoftovih drugih korisnika ili Microsoftovim sistemima ili sredstvima koji nisu</w:t>
      </w:r>
      <w:r w:rsidR="007F109C">
        <w:rPr>
          <w:lang w:val="it-IT"/>
        </w:rPr>
        <w:t> </w:t>
      </w:r>
      <w:r w:rsidRPr="007A0FA7">
        <w:rPr>
          <w:lang w:val="it-IT"/>
        </w:rPr>
        <w:t>uključeni u pružanje primenjivih Proizvoda i Usluga. Korisnik snosi odgovornost za sve troškove i naknade povezane s ovakvom revizijom, uključujući sve razumne troškove i naknade za vreme koje Microsoft utroši za takve revizije, kao i naknade za usluge koje obavlja Microsoft. Ako</w:t>
      </w:r>
      <w:r w:rsidR="007F109C">
        <w:rPr>
          <w:lang w:val="it-IT"/>
        </w:rPr>
        <w:t> </w:t>
      </w:r>
      <w:r w:rsidRPr="007A0FA7">
        <w:rPr>
          <w:lang w:val="it-IT"/>
        </w:rPr>
        <w:t>izveštaj o reviziji koji je nastao kao rezultat Korisnikove revizije uključuje otkrivanje materijalne neusklađenosti sa ugovorom, Korisnik će taj izveštaj o reviziji podeliti s Microsoftom, a Microsoft će odmah otkloniti bilo kakvu materijalnu neusklađenost.</w:t>
      </w:r>
    </w:p>
    <w:p w14:paraId="63F4B7F6" w14:textId="0F861294" w:rsidR="00C85435" w:rsidRPr="007A0FA7" w:rsidRDefault="00BF6860" w:rsidP="00741E10">
      <w:pPr>
        <w:pStyle w:val="ProductList-Body"/>
        <w:spacing w:after="120"/>
        <w:ind w:left="158"/>
        <w:rPr>
          <w:lang w:val="it-IT"/>
        </w:rPr>
      </w:pPr>
      <w:r w:rsidRPr="007A0FA7">
        <w:rPr>
          <w:lang w:val="it-IT"/>
        </w:rPr>
        <w:t>Ništa u ovom odeljku DPA ne menja i ne modifikuje Uslove GDPR-a niti utiče na bilo koja prava nadzornog tela ili lica na koje se podaci odnose koja imaju na osnovu Zahteva za zaštitu podataka. Korporacija Microsoft je predviđeni korisnik prava trećeg lica iz ovog odeljka.</w:t>
      </w:r>
    </w:p>
    <w:p w14:paraId="10CE5BEA" w14:textId="77777777" w:rsidR="00C85435" w:rsidRPr="007A0FA7" w:rsidRDefault="00C85435" w:rsidP="002A4A50">
      <w:pPr>
        <w:pStyle w:val="ProductList-SubSubSectionHeading"/>
        <w:keepNext/>
        <w:spacing w:after="120"/>
        <w:outlineLvl w:val="1"/>
        <w:rPr>
          <w:lang w:val="it-IT"/>
        </w:rPr>
      </w:pPr>
      <w:bookmarkStart w:id="90" w:name="_Toc507768554"/>
      <w:bookmarkStart w:id="91" w:name="_Toc8395014"/>
      <w:bookmarkStart w:id="92" w:name="_Toc6563803"/>
      <w:bookmarkStart w:id="93" w:name="_Toc21617021"/>
      <w:bookmarkStart w:id="94" w:name="_Toc26972854"/>
      <w:bookmarkStart w:id="95" w:name="_Toc155369809"/>
      <w:r w:rsidRPr="007A0FA7">
        <w:rPr>
          <w:lang w:val="it-IT"/>
        </w:rPr>
        <w:t>Obaveštenje o bezbednosnom incidentu</w:t>
      </w:r>
      <w:bookmarkEnd w:id="90"/>
      <w:bookmarkEnd w:id="91"/>
      <w:bookmarkEnd w:id="92"/>
      <w:bookmarkEnd w:id="93"/>
      <w:bookmarkEnd w:id="94"/>
      <w:bookmarkEnd w:id="95"/>
    </w:p>
    <w:p w14:paraId="57A8DE0C" w14:textId="09E5CC22" w:rsidR="00C85435" w:rsidRPr="007A0FA7" w:rsidRDefault="00C85435" w:rsidP="00741E10">
      <w:pPr>
        <w:pStyle w:val="ProductList-Body"/>
        <w:spacing w:after="120"/>
        <w:rPr>
          <w:lang w:val="it-IT"/>
        </w:rPr>
      </w:pPr>
      <w:bookmarkStart w:id="96" w:name="_Hlk504328309"/>
      <w:r w:rsidRPr="007A0FA7">
        <w:rPr>
          <w:lang w:val="it-IT"/>
        </w:rPr>
        <w:t>Ako Microsoft sazna za neku povredu bezbednosti koja dovede do slučajnog ili protivzakonitog uništavanja, gubitka, izmene, neovlašćenog otkrivanja Klijentovih podataka, Podataka profesionalnih usluga ili Ličnih podataka ili pristupa tim podacima tokom obrade Microsofta (od kojih je</w:t>
      </w:r>
      <w:r w:rsidR="00AD6EF4">
        <w:rPr>
          <w:lang w:val="it-IT"/>
        </w:rPr>
        <w:t> </w:t>
      </w:r>
      <w:r w:rsidRPr="007A0FA7">
        <w:rPr>
          <w:lang w:val="it-IT"/>
        </w:rPr>
        <w:t>svaki „Bezbednosni incident“)</w:t>
      </w:r>
      <w:bookmarkEnd w:id="96"/>
      <w:r w:rsidRPr="007A0FA7">
        <w:rPr>
          <w:lang w:val="it-IT"/>
        </w:rPr>
        <w:t>, Microsoft će odmah i bez neosnovanog odlaganja (1) obavestiti Klijenta o Bezbednosnom incidentu, (2) istražiti Bezbednosni incident i Klijentu obezbediti detaljne informacije o Bezbednosnom incidentu i (3) preduzeti razumne korake kako bi se umanjile posledice i šteta koja je nastala usled tog Bezbednosnog incidenta.</w:t>
      </w:r>
    </w:p>
    <w:p w14:paraId="3FD177D1" w14:textId="50C6866F" w:rsidR="00C85435" w:rsidRPr="007A0FA7" w:rsidRDefault="00C85435" w:rsidP="00741E10">
      <w:pPr>
        <w:pStyle w:val="ProductList-Body"/>
        <w:spacing w:after="120"/>
        <w:rPr>
          <w:lang w:val="it-IT"/>
        </w:rPr>
      </w:pPr>
      <w:r w:rsidRPr="007A0FA7">
        <w:rPr>
          <w:lang w:val="it-IT"/>
        </w:rPr>
        <w:t>Obaveštenja o bezbednosnim incidentima će biti isporučena Klijentu na bilo koji način koji Microsoft izabere, uključujući e-poštom. Isključivo je odgovornost Klijenta da održava tačne informacije o kontakt osobi sa Microsoftom za svaki primenjivi Proizvod i Profesionalnu uslugu. Klijent je isključivo odgovoran za postupanje u skladu sa svojim obavezama po osnovu zakona o obaveštenjima o incidentima primenjivim na Klijenta i za ispunjavanje svih obaveza obaveštavanja trećih lica u vezi s bilo kojim Bezbednosnim incidentom.</w:t>
      </w:r>
    </w:p>
    <w:p w14:paraId="125679F7" w14:textId="374710BF" w:rsidR="00C85435" w:rsidRPr="007A0FA7" w:rsidRDefault="00C85435" w:rsidP="00741E10">
      <w:pPr>
        <w:pStyle w:val="ProductList-Body"/>
        <w:spacing w:after="120"/>
        <w:rPr>
          <w:lang w:val="it-IT"/>
        </w:rPr>
      </w:pPr>
      <w:r w:rsidRPr="007A0FA7">
        <w:rPr>
          <w:lang w:val="it-IT"/>
        </w:rPr>
        <w:t>Microsoft će u razumnoj meri pomoći Klijentu u ispunjavanju Klijentove obaveze u skladu sa Članom 33 GDPR-a ili drugim primenjivim pravom da</w:t>
      </w:r>
      <w:r w:rsidR="00AD6EF4">
        <w:rPr>
          <w:lang w:val="it-IT"/>
        </w:rPr>
        <w:t> </w:t>
      </w:r>
      <w:r w:rsidRPr="007A0FA7">
        <w:rPr>
          <w:lang w:val="it-IT"/>
        </w:rPr>
        <w:t>relevantno nadzorno telo i lica na koja se odnose podaci obavesti o takvom Bezbednosnom incidentu.</w:t>
      </w:r>
    </w:p>
    <w:p w14:paraId="60FE4522" w14:textId="77777777" w:rsidR="00C85435" w:rsidRPr="007A0FA7" w:rsidRDefault="00C85435" w:rsidP="00741E10">
      <w:pPr>
        <w:pStyle w:val="ProductList-Body"/>
        <w:spacing w:after="120"/>
        <w:rPr>
          <w:lang w:val="it-IT"/>
        </w:rPr>
      </w:pPr>
      <w:r w:rsidRPr="007A0FA7">
        <w:rPr>
          <w:lang w:val="it-IT"/>
        </w:rPr>
        <w:t>Microsoftovo obaveštenje o Bezbednosnom incidentu ili Microsoftov odgovor na takav incident u okviru ovog odeljka ne predstavlja Microsoftovu potvrdu o saznanju o grešci ili odgovornosti za taj Bezbednosni incident.</w:t>
      </w:r>
    </w:p>
    <w:p w14:paraId="76EEF6E6" w14:textId="4BC4E184" w:rsidR="00C85435" w:rsidRPr="007A0FA7" w:rsidRDefault="00C85435" w:rsidP="00741E10">
      <w:pPr>
        <w:pStyle w:val="ProductList-Body"/>
        <w:spacing w:after="120"/>
        <w:rPr>
          <w:lang w:val="it-IT"/>
        </w:rPr>
      </w:pPr>
      <w:r w:rsidRPr="007A0FA7">
        <w:rPr>
          <w:lang w:val="it-IT"/>
        </w:rPr>
        <w:t>Klijent mora odmah da obavesti Microsoft o bilo kakvoj mogućoj zloupotrebi njegovih naloga ili akreditiva za proveru identiteta ili bilo kakvom Bezbednosnom incidentu koji se odnosi na Proizvode i Usluge.</w:t>
      </w:r>
    </w:p>
    <w:p w14:paraId="5E88C2A3" w14:textId="77777777" w:rsidR="00C85435" w:rsidRPr="007A0FA7" w:rsidRDefault="00C85435" w:rsidP="00C35BD5">
      <w:pPr>
        <w:pStyle w:val="ProductList-SubSubSectionHeading"/>
        <w:keepNext/>
        <w:spacing w:after="120"/>
        <w:outlineLvl w:val="1"/>
        <w:rPr>
          <w:lang w:val="it-IT"/>
        </w:rPr>
      </w:pPr>
      <w:bookmarkStart w:id="97" w:name="_Toc507768555"/>
      <w:bookmarkStart w:id="98" w:name="_Toc8395015"/>
      <w:bookmarkStart w:id="99" w:name="_Toc6563804"/>
      <w:bookmarkStart w:id="100" w:name="_Toc21617022"/>
      <w:bookmarkStart w:id="101" w:name="_Toc26972855"/>
      <w:bookmarkStart w:id="102" w:name="_Toc155369810"/>
      <w:bookmarkStart w:id="103" w:name="DataTransfersandLocation"/>
      <w:r w:rsidRPr="007A0FA7">
        <w:rPr>
          <w:lang w:val="it-IT"/>
        </w:rPr>
        <w:t xml:space="preserve">Prenosi i lokacija </w:t>
      </w:r>
      <w:bookmarkStart w:id="104" w:name="LocationofDataProcessing"/>
      <w:bookmarkStart w:id="105" w:name="_Toc489605583"/>
      <w:r w:rsidRPr="007A0FA7">
        <w:rPr>
          <w:lang w:val="it-IT"/>
        </w:rPr>
        <w:t>podataka</w:t>
      </w:r>
      <w:bookmarkEnd w:id="97"/>
      <w:bookmarkEnd w:id="98"/>
      <w:bookmarkEnd w:id="99"/>
      <w:bookmarkEnd w:id="100"/>
      <w:bookmarkEnd w:id="101"/>
      <w:bookmarkEnd w:id="102"/>
      <w:bookmarkEnd w:id="104"/>
      <w:bookmarkEnd w:id="105"/>
    </w:p>
    <w:p w14:paraId="6EDDA655" w14:textId="77777777" w:rsidR="00C85435" w:rsidRPr="007A0FA7" w:rsidRDefault="00C85435" w:rsidP="00C35BD5">
      <w:pPr>
        <w:pStyle w:val="ProductList-Body"/>
        <w:keepNext/>
        <w:spacing w:after="120"/>
        <w:ind w:left="187"/>
        <w:outlineLvl w:val="2"/>
        <w:rPr>
          <w:lang w:val="it-IT"/>
        </w:rPr>
      </w:pPr>
      <w:bookmarkStart w:id="106" w:name="_Toc26972856"/>
      <w:bookmarkEnd w:id="103"/>
      <w:r w:rsidRPr="007A0FA7">
        <w:rPr>
          <w:b/>
          <w:bCs/>
          <w:color w:val="0072C6"/>
          <w:lang w:val="it-IT"/>
        </w:rPr>
        <w:t>Prenosi podataka</w:t>
      </w:r>
      <w:bookmarkEnd w:id="106"/>
    </w:p>
    <w:p w14:paraId="1E6BFECB" w14:textId="281D3B86" w:rsidR="00DD6D76" w:rsidRPr="007A0FA7" w:rsidRDefault="00DD6D76" w:rsidP="00741E10">
      <w:pPr>
        <w:pStyle w:val="ProductList-Body"/>
        <w:spacing w:after="120"/>
        <w:ind w:left="158"/>
        <w:rPr>
          <w:lang w:val="it-IT"/>
        </w:rPr>
      </w:pPr>
      <w:r w:rsidRPr="007A0FA7">
        <w:rPr>
          <w:lang w:val="it-IT"/>
        </w:rPr>
        <w:t xml:space="preserve">Klijentovi podaci, Podaci profesionalnih usluga i Lični podaci koje Microsoft obrađuje u ime Klijenta ne smeju da se prenose ili čuvaju i obrađuju na geografskoj lokaciji, osim ako je to u skladu sa Uslovima DPA i zaštitnim merama navedenim u ovom odeljku. Uzimajući u obzir takve zaštitne mere, Klijent imenuje Microsoft za prenos Klijentovih podataka, Podataka profesionalnih usluga i Ličnih podataka, u Sjedinjene Države ili bilo koju drugu zemlju u kojoj Microsoft ili njegovi podobrađivači posluju, kao i za skladištenje i obradu Klijentovih podataka i Ličnih podataka za pružanje Proizvoda, osim ako nije drugačije opisano na nekom drugom mestu u Uslovima DPA. </w:t>
      </w:r>
    </w:p>
    <w:p w14:paraId="13726AE6" w14:textId="77777777" w:rsidR="00B3238F" w:rsidRPr="003212DB" w:rsidRDefault="00B3238F" w:rsidP="00B3238F">
      <w:pPr>
        <w:pStyle w:val="ProductList-Body"/>
        <w:spacing w:after="120"/>
        <w:ind w:left="158"/>
        <w:rPr>
          <w:spacing w:val="-2"/>
        </w:rPr>
      </w:pPr>
      <w:bookmarkStart w:id="107" w:name="_Toc26972857"/>
      <w:bookmarkStart w:id="108" w:name="LocationofCustomerDataatRest"/>
      <w:bookmarkStart w:id="109" w:name="_Toc507768556"/>
      <w:bookmarkStart w:id="110" w:name="_Toc8395016"/>
      <w:bookmarkStart w:id="111" w:name="_Toc6563805"/>
      <w:bookmarkStart w:id="112" w:name="_Toc21617023"/>
      <w:bookmarkStart w:id="113" w:name="_Toc26972858"/>
      <w:r w:rsidRPr="003212DB">
        <w:rPr>
          <w:spacing w:val="-2"/>
        </w:rPr>
        <w:t xml:space="preserve">Svi </w:t>
      </w:r>
      <w:proofErr w:type="spellStart"/>
      <w:r w:rsidRPr="003212DB">
        <w:rPr>
          <w:spacing w:val="-2"/>
        </w:rPr>
        <w:t>prenosi</w:t>
      </w:r>
      <w:proofErr w:type="spellEnd"/>
      <w:r w:rsidRPr="003212DB">
        <w:rPr>
          <w:spacing w:val="-2"/>
        </w:rPr>
        <w:t xml:space="preserve"> </w:t>
      </w:r>
      <w:proofErr w:type="spellStart"/>
      <w:r w:rsidRPr="003212DB">
        <w:rPr>
          <w:spacing w:val="-2"/>
        </w:rPr>
        <w:t>Klijentovih</w:t>
      </w:r>
      <w:proofErr w:type="spellEnd"/>
      <w:r w:rsidRPr="003212DB">
        <w:rPr>
          <w:spacing w:val="-2"/>
        </w:rPr>
        <w:t xml:space="preserve"> </w:t>
      </w:r>
      <w:proofErr w:type="spellStart"/>
      <w:r w:rsidRPr="003212DB">
        <w:rPr>
          <w:spacing w:val="-2"/>
        </w:rPr>
        <w:t>podataka</w:t>
      </w:r>
      <w:proofErr w:type="spellEnd"/>
      <w:r w:rsidRPr="003212DB">
        <w:rPr>
          <w:spacing w:val="-2"/>
        </w:rPr>
        <w:t xml:space="preserve">, </w:t>
      </w:r>
      <w:proofErr w:type="spellStart"/>
      <w:r w:rsidRPr="003212DB">
        <w:rPr>
          <w:spacing w:val="-2"/>
        </w:rPr>
        <w:t>Podataka</w:t>
      </w:r>
      <w:proofErr w:type="spellEnd"/>
      <w:r w:rsidRPr="003212DB">
        <w:rPr>
          <w:spacing w:val="-2"/>
        </w:rPr>
        <w:t xml:space="preserve"> </w:t>
      </w:r>
      <w:proofErr w:type="spellStart"/>
      <w:r w:rsidRPr="003212DB">
        <w:rPr>
          <w:spacing w:val="-2"/>
        </w:rPr>
        <w:t>profesionalnih</w:t>
      </w:r>
      <w:proofErr w:type="spellEnd"/>
      <w:r w:rsidRPr="003212DB">
        <w:rPr>
          <w:spacing w:val="-2"/>
        </w:rPr>
        <w:t xml:space="preserve"> </w:t>
      </w:r>
      <w:proofErr w:type="spellStart"/>
      <w:r w:rsidRPr="003212DB">
        <w:rPr>
          <w:spacing w:val="-2"/>
        </w:rPr>
        <w:t>usluga</w:t>
      </w:r>
      <w:proofErr w:type="spellEnd"/>
      <w:r w:rsidRPr="003212DB">
        <w:rPr>
          <w:spacing w:val="-2"/>
        </w:rPr>
        <w:t xml:space="preserve"> </w:t>
      </w:r>
      <w:proofErr w:type="spellStart"/>
      <w:r w:rsidRPr="003212DB">
        <w:rPr>
          <w:spacing w:val="-2"/>
        </w:rPr>
        <w:t>i</w:t>
      </w:r>
      <w:proofErr w:type="spellEnd"/>
      <w:r w:rsidRPr="003212DB">
        <w:rPr>
          <w:spacing w:val="-2"/>
        </w:rPr>
        <w:t xml:space="preserve"> </w:t>
      </w:r>
      <w:proofErr w:type="spellStart"/>
      <w:r w:rsidRPr="003212DB">
        <w:rPr>
          <w:spacing w:val="-2"/>
        </w:rPr>
        <w:t>Ličnih</w:t>
      </w:r>
      <w:proofErr w:type="spellEnd"/>
      <w:r w:rsidRPr="003212DB">
        <w:rPr>
          <w:spacing w:val="-2"/>
        </w:rPr>
        <w:t xml:space="preserve"> </w:t>
      </w:r>
      <w:proofErr w:type="spellStart"/>
      <w:r w:rsidRPr="003212DB">
        <w:rPr>
          <w:spacing w:val="-2"/>
        </w:rPr>
        <w:t>podataka</w:t>
      </w:r>
      <w:proofErr w:type="spellEnd"/>
      <w:r w:rsidRPr="003212DB">
        <w:rPr>
          <w:spacing w:val="-2"/>
        </w:rPr>
        <w:t xml:space="preserve"> </w:t>
      </w:r>
      <w:proofErr w:type="spellStart"/>
      <w:r w:rsidRPr="003212DB">
        <w:rPr>
          <w:spacing w:val="-2"/>
        </w:rPr>
        <w:t>izvan</w:t>
      </w:r>
      <w:proofErr w:type="spellEnd"/>
      <w:r w:rsidRPr="003212DB">
        <w:rPr>
          <w:spacing w:val="-2"/>
        </w:rPr>
        <w:t xml:space="preserve"> </w:t>
      </w:r>
      <w:proofErr w:type="spellStart"/>
      <w:r w:rsidRPr="003212DB">
        <w:rPr>
          <w:spacing w:val="-2"/>
        </w:rPr>
        <w:t>Evropske</w:t>
      </w:r>
      <w:proofErr w:type="spellEnd"/>
      <w:r w:rsidRPr="003212DB">
        <w:rPr>
          <w:spacing w:val="-2"/>
        </w:rPr>
        <w:t xml:space="preserve"> </w:t>
      </w:r>
      <w:proofErr w:type="spellStart"/>
      <w:r w:rsidRPr="003212DB">
        <w:rPr>
          <w:spacing w:val="-2"/>
        </w:rPr>
        <w:t>unije</w:t>
      </w:r>
      <w:proofErr w:type="spellEnd"/>
      <w:r w:rsidRPr="003212DB">
        <w:rPr>
          <w:spacing w:val="-2"/>
        </w:rPr>
        <w:t xml:space="preserve">, </w:t>
      </w:r>
      <w:proofErr w:type="spellStart"/>
      <w:r w:rsidRPr="003212DB">
        <w:rPr>
          <w:spacing w:val="-2"/>
        </w:rPr>
        <w:t>Evropskog</w:t>
      </w:r>
      <w:proofErr w:type="spellEnd"/>
      <w:r w:rsidRPr="003212DB">
        <w:rPr>
          <w:spacing w:val="-2"/>
        </w:rPr>
        <w:t xml:space="preserve"> </w:t>
      </w:r>
      <w:proofErr w:type="spellStart"/>
      <w:r w:rsidRPr="003212DB">
        <w:rPr>
          <w:spacing w:val="-2"/>
        </w:rPr>
        <w:t>ekonomskog</w:t>
      </w:r>
      <w:proofErr w:type="spellEnd"/>
      <w:r w:rsidRPr="003212DB">
        <w:rPr>
          <w:spacing w:val="-2"/>
        </w:rPr>
        <w:t xml:space="preserve"> </w:t>
      </w:r>
      <w:proofErr w:type="spellStart"/>
      <w:r w:rsidRPr="003212DB">
        <w:rPr>
          <w:spacing w:val="-2"/>
        </w:rPr>
        <w:t>prostora</w:t>
      </w:r>
      <w:proofErr w:type="spellEnd"/>
      <w:r w:rsidRPr="003212DB">
        <w:rPr>
          <w:spacing w:val="-2"/>
        </w:rPr>
        <w:t xml:space="preserve">, </w:t>
      </w:r>
      <w:proofErr w:type="spellStart"/>
      <w:r w:rsidRPr="003212DB">
        <w:rPr>
          <w:spacing w:val="-2"/>
        </w:rPr>
        <w:t>Ujedinjenog</w:t>
      </w:r>
      <w:proofErr w:type="spellEnd"/>
      <w:r w:rsidRPr="003212DB">
        <w:rPr>
          <w:spacing w:val="-2"/>
        </w:rPr>
        <w:t xml:space="preserve"> </w:t>
      </w:r>
      <w:proofErr w:type="spellStart"/>
      <w:r w:rsidRPr="003212DB">
        <w:rPr>
          <w:spacing w:val="-2"/>
        </w:rPr>
        <w:t>Kraljevstva</w:t>
      </w:r>
      <w:proofErr w:type="spellEnd"/>
      <w:r w:rsidRPr="003212DB">
        <w:rPr>
          <w:spacing w:val="-2"/>
        </w:rPr>
        <w:t xml:space="preserve"> </w:t>
      </w:r>
      <w:proofErr w:type="spellStart"/>
      <w:r w:rsidRPr="003212DB">
        <w:rPr>
          <w:spacing w:val="-2"/>
        </w:rPr>
        <w:t>i</w:t>
      </w:r>
      <w:proofErr w:type="spellEnd"/>
      <w:r w:rsidRPr="003212DB">
        <w:rPr>
          <w:spacing w:val="-2"/>
        </w:rPr>
        <w:t xml:space="preserve"> </w:t>
      </w:r>
      <w:proofErr w:type="spellStart"/>
      <w:r w:rsidRPr="003212DB">
        <w:rPr>
          <w:spacing w:val="-2"/>
        </w:rPr>
        <w:t>Švajcarske</w:t>
      </w:r>
      <w:proofErr w:type="spellEnd"/>
      <w:r w:rsidRPr="003212DB">
        <w:rPr>
          <w:spacing w:val="-2"/>
        </w:rPr>
        <w:t xml:space="preserve"> </w:t>
      </w:r>
      <w:proofErr w:type="spellStart"/>
      <w:r w:rsidRPr="003212DB">
        <w:rPr>
          <w:spacing w:val="-2"/>
        </w:rPr>
        <w:t>radi</w:t>
      </w:r>
      <w:proofErr w:type="spellEnd"/>
      <w:r w:rsidRPr="003212DB">
        <w:rPr>
          <w:spacing w:val="-2"/>
        </w:rPr>
        <w:t xml:space="preserve"> </w:t>
      </w:r>
      <w:proofErr w:type="spellStart"/>
      <w:r w:rsidRPr="003212DB">
        <w:rPr>
          <w:spacing w:val="-2"/>
        </w:rPr>
        <w:t>pružanja</w:t>
      </w:r>
      <w:proofErr w:type="spellEnd"/>
      <w:r w:rsidRPr="003212DB">
        <w:rPr>
          <w:spacing w:val="-2"/>
        </w:rPr>
        <w:t xml:space="preserve"> </w:t>
      </w:r>
      <w:proofErr w:type="spellStart"/>
      <w:r w:rsidRPr="003212DB">
        <w:rPr>
          <w:spacing w:val="-2"/>
        </w:rPr>
        <w:t>Proizvoda</w:t>
      </w:r>
      <w:proofErr w:type="spellEnd"/>
      <w:r w:rsidRPr="003212DB">
        <w:rPr>
          <w:spacing w:val="-2"/>
        </w:rPr>
        <w:t xml:space="preserve"> </w:t>
      </w:r>
      <w:proofErr w:type="spellStart"/>
      <w:r w:rsidRPr="003212DB">
        <w:rPr>
          <w:spacing w:val="-2"/>
        </w:rPr>
        <w:t>i</w:t>
      </w:r>
      <w:proofErr w:type="spellEnd"/>
      <w:r w:rsidRPr="003212DB">
        <w:rPr>
          <w:spacing w:val="-2"/>
        </w:rPr>
        <w:t xml:space="preserve"> </w:t>
      </w:r>
      <w:proofErr w:type="spellStart"/>
      <w:r w:rsidRPr="003212DB">
        <w:rPr>
          <w:spacing w:val="-2"/>
        </w:rPr>
        <w:t>Usluga</w:t>
      </w:r>
      <w:proofErr w:type="spellEnd"/>
      <w:r w:rsidRPr="003212DB">
        <w:rPr>
          <w:spacing w:val="-2"/>
        </w:rPr>
        <w:t xml:space="preserve"> </w:t>
      </w:r>
      <w:proofErr w:type="spellStart"/>
      <w:r w:rsidRPr="003212DB">
        <w:rPr>
          <w:spacing w:val="-2"/>
        </w:rPr>
        <w:t>podležu</w:t>
      </w:r>
      <w:proofErr w:type="spellEnd"/>
      <w:r w:rsidRPr="003212DB">
        <w:rPr>
          <w:spacing w:val="-2"/>
        </w:rPr>
        <w:t xml:space="preserve"> </w:t>
      </w:r>
      <w:proofErr w:type="spellStart"/>
      <w:r w:rsidRPr="003212DB">
        <w:rPr>
          <w:spacing w:val="-2"/>
        </w:rPr>
        <w:t>Standardnim</w:t>
      </w:r>
      <w:proofErr w:type="spellEnd"/>
      <w:r w:rsidRPr="003212DB">
        <w:rPr>
          <w:spacing w:val="-2"/>
        </w:rPr>
        <w:t xml:space="preserve"> </w:t>
      </w:r>
      <w:proofErr w:type="spellStart"/>
      <w:r w:rsidRPr="003212DB">
        <w:rPr>
          <w:spacing w:val="-2"/>
        </w:rPr>
        <w:t>ugovornim</w:t>
      </w:r>
      <w:proofErr w:type="spellEnd"/>
      <w:r w:rsidRPr="003212DB">
        <w:rPr>
          <w:spacing w:val="-2"/>
        </w:rPr>
        <w:t xml:space="preserve"> </w:t>
      </w:r>
      <w:proofErr w:type="spellStart"/>
      <w:r w:rsidRPr="003212DB">
        <w:rPr>
          <w:spacing w:val="-2"/>
        </w:rPr>
        <w:t>odredbama</w:t>
      </w:r>
      <w:proofErr w:type="spellEnd"/>
      <w:r w:rsidRPr="003212DB">
        <w:rPr>
          <w:spacing w:val="-2"/>
        </w:rPr>
        <w:t xml:space="preserve"> </w:t>
      </w:r>
      <w:proofErr w:type="spellStart"/>
      <w:r w:rsidRPr="003212DB">
        <w:rPr>
          <w:spacing w:val="-2"/>
        </w:rPr>
        <w:t>iz</w:t>
      </w:r>
      <w:proofErr w:type="spellEnd"/>
      <w:r w:rsidRPr="003212DB">
        <w:rPr>
          <w:spacing w:val="-2"/>
        </w:rPr>
        <w:t xml:space="preserve"> 2021. </w:t>
      </w:r>
      <w:proofErr w:type="spellStart"/>
      <w:r w:rsidRPr="003212DB">
        <w:rPr>
          <w:spacing w:val="-2"/>
        </w:rPr>
        <w:t>godine</w:t>
      </w:r>
      <w:proofErr w:type="spellEnd"/>
      <w:r w:rsidRPr="003212DB">
        <w:rPr>
          <w:spacing w:val="-2"/>
        </w:rPr>
        <w:t xml:space="preserve"> </w:t>
      </w:r>
      <w:proofErr w:type="spellStart"/>
      <w:r w:rsidRPr="003212DB">
        <w:rPr>
          <w:spacing w:val="-2"/>
        </w:rPr>
        <w:t>koje</w:t>
      </w:r>
      <w:proofErr w:type="spellEnd"/>
      <w:r w:rsidRPr="003212DB">
        <w:rPr>
          <w:spacing w:val="-2"/>
        </w:rPr>
        <w:t xml:space="preserve"> </w:t>
      </w:r>
      <w:proofErr w:type="spellStart"/>
      <w:r w:rsidRPr="003212DB">
        <w:rPr>
          <w:spacing w:val="-2"/>
        </w:rPr>
        <w:t>implementira</w:t>
      </w:r>
      <w:proofErr w:type="spellEnd"/>
      <w:r w:rsidRPr="003212DB">
        <w:rPr>
          <w:spacing w:val="-2"/>
        </w:rPr>
        <w:t xml:space="preserve"> Microsoft. Pored toga, </w:t>
      </w:r>
      <w:proofErr w:type="spellStart"/>
      <w:r w:rsidRPr="003212DB">
        <w:rPr>
          <w:spacing w:val="-2"/>
        </w:rPr>
        <w:t>prenosi</w:t>
      </w:r>
      <w:proofErr w:type="spellEnd"/>
      <w:r w:rsidRPr="003212DB">
        <w:rPr>
          <w:spacing w:val="-2"/>
        </w:rPr>
        <w:t xml:space="preserve"> </w:t>
      </w:r>
      <w:proofErr w:type="spellStart"/>
      <w:r w:rsidRPr="003212DB">
        <w:rPr>
          <w:spacing w:val="-2"/>
        </w:rPr>
        <w:t>iz</w:t>
      </w:r>
      <w:proofErr w:type="spellEnd"/>
      <w:r w:rsidRPr="003212DB">
        <w:rPr>
          <w:spacing w:val="-2"/>
        </w:rPr>
        <w:t xml:space="preserve"> </w:t>
      </w:r>
      <w:proofErr w:type="spellStart"/>
      <w:r w:rsidRPr="003212DB">
        <w:rPr>
          <w:spacing w:val="-2"/>
        </w:rPr>
        <w:t>Ujedinjenog</w:t>
      </w:r>
      <w:proofErr w:type="spellEnd"/>
      <w:r w:rsidRPr="003212DB">
        <w:rPr>
          <w:spacing w:val="-2"/>
        </w:rPr>
        <w:t xml:space="preserve"> </w:t>
      </w:r>
      <w:proofErr w:type="spellStart"/>
      <w:r w:rsidRPr="003212DB">
        <w:rPr>
          <w:spacing w:val="-2"/>
        </w:rPr>
        <w:t>Kraljevstva</w:t>
      </w:r>
      <w:proofErr w:type="spellEnd"/>
      <w:r w:rsidRPr="003212DB">
        <w:rPr>
          <w:spacing w:val="-2"/>
        </w:rPr>
        <w:t xml:space="preserve"> </w:t>
      </w:r>
      <w:proofErr w:type="spellStart"/>
      <w:r w:rsidRPr="003212DB">
        <w:rPr>
          <w:spacing w:val="-2"/>
        </w:rPr>
        <w:t>podležu</w:t>
      </w:r>
      <w:proofErr w:type="spellEnd"/>
      <w:r w:rsidRPr="003212DB">
        <w:rPr>
          <w:spacing w:val="-2"/>
        </w:rPr>
        <w:t xml:space="preserve"> </w:t>
      </w:r>
      <w:proofErr w:type="spellStart"/>
      <w:r w:rsidRPr="003212DB">
        <w:rPr>
          <w:spacing w:val="-2"/>
        </w:rPr>
        <w:t>uslovima</w:t>
      </w:r>
      <w:proofErr w:type="spellEnd"/>
      <w:r w:rsidRPr="003212DB">
        <w:rPr>
          <w:spacing w:val="-2"/>
        </w:rPr>
        <w:t xml:space="preserve"> </w:t>
      </w:r>
      <w:proofErr w:type="spellStart"/>
      <w:r w:rsidRPr="003212DB">
        <w:rPr>
          <w:spacing w:val="-2"/>
        </w:rPr>
        <w:t>dodatka</w:t>
      </w:r>
      <w:proofErr w:type="spellEnd"/>
      <w:r w:rsidRPr="003212DB">
        <w:rPr>
          <w:spacing w:val="-2"/>
        </w:rPr>
        <w:t xml:space="preserve"> IDTA koji </w:t>
      </w:r>
      <w:proofErr w:type="spellStart"/>
      <w:r w:rsidRPr="003212DB">
        <w:rPr>
          <w:spacing w:val="-2"/>
        </w:rPr>
        <w:t>implementira</w:t>
      </w:r>
      <w:proofErr w:type="spellEnd"/>
      <w:r w:rsidRPr="003212DB">
        <w:rPr>
          <w:spacing w:val="-2"/>
        </w:rPr>
        <w:t xml:space="preserve"> Microsoft. Za </w:t>
      </w:r>
      <w:proofErr w:type="spellStart"/>
      <w:r w:rsidRPr="003212DB">
        <w:rPr>
          <w:spacing w:val="-2"/>
        </w:rPr>
        <w:t>potrebe</w:t>
      </w:r>
      <w:proofErr w:type="spellEnd"/>
      <w:r w:rsidRPr="003212DB">
        <w:rPr>
          <w:spacing w:val="-2"/>
        </w:rPr>
        <w:t xml:space="preserve"> </w:t>
      </w:r>
      <w:proofErr w:type="spellStart"/>
      <w:r w:rsidRPr="003212DB">
        <w:rPr>
          <w:spacing w:val="-2"/>
        </w:rPr>
        <w:t>ovog</w:t>
      </w:r>
      <w:proofErr w:type="spellEnd"/>
      <w:r w:rsidRPr="003212DB">
        <w:rPr>
          <w:spacing w:val="-2"/>
        </w:rPr>
        <w:t xml:space="preserve"> DPA, „</w:t>
      </w:r>
      <w:proofErr w:type="gramStart"/>
      <w:r w:rsidRPr="003212DB">
        <w:rPr>
          <w:spacing w:val="-2"/>
        </w:rPr>
        <w:t xml:space="preserve">IDTA“ </w:t>
      </w:r>
      <w:proofErr w:type="spellStart"/>
      <w:r w:rsidRPr="003212DB">
        <w:rPr>
          <w:spacing w:val="-2"/>
        </w:rPr>
        <w:t>označava</w:t>
      </w:r>
      <w:proofErr w:type="spellEnd"/>
      <w:proofErr w:type="gramEnd"/>
      <w:r w:rsidRPr="003212DB">
        <w:rPr>
          <w:spacing w:val="-2"/>
        </w:rPr>
        <w:t xml:space="preserve"> </w:t>
      </w:r>
      <w:proofErr w:type="spellStart"/>
      <w:r w:rsidRPr="003212DB">
        <w:rPr>
          <w:spacing w:val="-2"/>
        </w:rPr>
        <w:t>dodatak</w:t>
      </w:r>
      <w:proofErr w:type="spellEnd"/>
      <w:r w:rsidRPr="003212DB">
        <w:rPr>
          <w:spacing w:val="-2"/>
        </w:rPr>
        <w:t xml:space="preserve"> o </w:t>
      </w:r>
      <w:proofErr w:type="spellStart"/>
      <w:r w:rsidRPr="003212DB">
        <w:rPr>
          <w:spacing w:val="-2"/>
        </w:rPr>
        <w:t>međunarodnom</w:t>
      </w:r>
      <w:proofErr w:type="spellEnd"/>
      <w:r w:rsidRPr="003212DB">
        <w:rPr>
          <w:spacing w:val="-2"/>
        </w:rPr>
        <w:t xml:space="preserve"> </w:t>
      </w:r>
      <w:proofErr w:type="spellStart"/>
      <w:r w:rsidRPr="003212DB">
        <w:rPr>
          <w:spacing w:val="-2"/>
        </w:rPr>
        <w:t>prenosu</w:t>
      </w:r>
      <w:proofErr w:type="spellEnd"/>
      <w:r w:rsidRPr="003212DB">
        <w:rPr>
          <w:spacing w:val="-2"/>
        </w:rPr>
        <w:t xml:space="preserve"> </w:t>
      </w:r>
      <w:proofErr w:type="spellStart"/>
      <w:r w:rsidRPr="003212DB">
        <w:rPr>
          <w:spacing w:val="-2"/>
        </w:rPr>
        <w:t>podataka</w:t>
      </w:r>
      <w:proofErr w:type="spellEnd"/>
      <w:r w:rsidRPr="003212DB">
        <w:rPr>
          <w:spacing w:val="-2"/>
        </w:rPr>
        <w:t xml:space="preserve"> </w:t>
      </w:r>
      <w:proofErr w:type="spellStart"/>
      <w:r w:rsidRPr="003212DB">
        <w:rPr>
          <w:spacing w:val="-2"/>
        </w:rPr>
        <w:t>standardnim</w:t>
      </w:r>
      <w:proofErr w:type="spellEnd"/>
      <w:r w:rsidRPr="003212DB">
        <w:rPr>
          <w:spacing w:val="-2"/>
        </w:rPr>
        <w:t xml:space="preserve"> </w:t>
      </w:r>
      <w:proofErr w:type="spellStart"/>
      <w:r w:rsidRPr="003212DB">
        <w:rPr>
          <w:spacing w:val="-2"/>
        </w:rPr>
        <w:t>ugovornim</w:t>
      </w:r>
      <w:proofErr w:type="spellEnd"/>
      <w:r w:rsidRPr="003212DB">
        <w:rPr>
          <w:spacing w:val="-2"/>
        </w:rPr>
        <w:t xml:space="preserve"> </w:t>
      </w:r>
      <w:proofErr w:type="spellStart"/>
      <w:r w:rsidRPr="003212DB">
        <w:rPr>
          <w:spacing w:val="-2"/>
        </w:rPr>
        <w:t>klauzulama</w:t>
      </w:r>
      <w:proofErr w:type="spellEnd"/>
      <w:r w:rsidRPr="003212DB">
        <w:rPr>
          <w:spacing w:val="-2"/>
        </w:rPr>
        <w:t xml:space="preserve"> </w:t>
      </w:r>
      <w:proofErr w:type="spellStart"/>
      <w:r w:rsidRPr="003212DB">
        <w:rPr>
          <w:spacing w:val="-2"/>
        </w:rPr>
        <w:t>Evropske</w:t>
      </w:r>
      <w:proofErr w:type="spellEnd"/>
      <w:r w:rsidRPr="003212DB">
        <w:rPr>
          <w:spacing w:val="-2"/>
        </w:rPr>
        <w:t xml:space="preserve"> </w:t>
      </w:r>
      <w:proofErr w:type="spellStart"/>
      <w:r w:rsidRPr="003212DB">
        <w:rPr>
          <w:spacing w:val="-2"/>
        </w:rPr>
        <w:t>komisije</w:t>
      </w:r>
      <w:proofErr w:type="spellEnd"/>
      <w:r w:rsidRPr="003212DB">
        <w:rPr>
          <w:spacing w:val="-2"/>
        </w:rPr>
        <w:t xml:space="preserve"> za</w:t>
      </w:r>
      <w:r>
        <w:rPr>
          <w:spacing w:val="-2"/>
        </w:rPr>
        <w:t> </w:t>
      </w:r>
      <w:proofErr w:type="spellStart"/>
      <w:r w:rsidRPr="003212DB">
        <w:rPr>
          <w:spacing w:val="-2"/>
        </w:rPr>
        <w:t>međunarodni</w:t>
      </w:r>
      <w:proofErr w:type="spellEnd"/>
      <w:r w:rsidRPr="003212DB">
        <w:rPr>
          <w:spacing w:val="-2"/>
        </w:rPr>
        <w:t xml:space="preserve"> </w:t>
      </w:r>
      <w:proofErr w:type="spellStart"/>
      <w:r w:rsidRPr="003212DB">
        <w:rPr>
          <w:spacing w:val="-2"/>
        </w:rPr>
        <w:t>prenos</w:t>
      </w:r>
      <w:proofErr w:type="spellEnd"/>
      <w:r w:rsidRPr="003212DB">
        <w:rPr>
          <w:spacing w:val="-2"/>
        </w:rPr>
        <w:t xml:space="preserve"> </w:t>
      </w:r>
      <w:proofErr w:type="spellStart"/>
      <w:r w:rsidRPr="003212DB">
        <w:rPr>
          <w:spacing w:val="-2"/>
        </w:rPr>
        <w:t>podataka</w:t>
      </w:r>
      <w:proofErr w:type="spellEnd"/>
      <w:r w:rsidRPr="003212DB">
        <w:rPr>
          <w:spacing w:val="-2"/>
        </w:rPr>
        <w:t xml:space="preserve"> </w:t>
      </w:r>
      <w:proofErr w:type="spellStart"/>
      <w:r w:rsidRPr="003212DB">
        <w:rPr>
          <w:spacing w:val="-2"/>
        </w:rPr>
        <w:t>koju</w:t>
      </w:r>
      <w:proofErr w:type="spellEnd"/>
      <w:r w:rsidRPr="003212DB">
        <w:rPr>
          <w:spacing w:val="-2"/>
        </w:rPr>
        <w:t xml:space="preserve"> </w:t>
      </w:r>
      <w:proofErr w:type="spellStart"/>
      <w:r w:rsidRPr="003212DB">
        <w:rPr>
          <w:spacing w:val="-2"/>
        </w:rPr>
        <w:t>izdaje</w:t>
      </w:r>
      <w:proofErr w:type="spellEnd"/>
      <w:r w:rsidRPr="003212DB">
        <w:rPr>
          <w:spacing w:val="-2"/>
        </w:rPr>
        <w:t xml:space="preserve"> </w:t>
      </w:r>
      <w:proofErr w:type="spellStart"/>
      <w:r w:rsidRPr="003212DB">
        <w:rPr>
          <w:spacing w:val="-2"/>
        </w:rPr>
        <w:t>Kancelarija</w:t>
      </w:r>
      <w:proofErr w:type="spellEnd"/>
      <w:r w:rsidRPr="003212DB">
        <w:rPr>
          <w:spacing w:val="-2"/>
        </w:rPr>
        <w:t xml:space="preserve"> </w:t>
      </w:r>
      <w:proofErr w:type="spellStart"/>
      <w:r w:rsidRPr="003212DB">
        <w:rPr>
          <w:spacing w:val="-2"/>
        </w:rPr>
        <w:t>komesara</w:t>
      </w:r>
      <w:proofErr w:type="spellEnd"/>
      <w:r w:rsidRPr="003212DB">
        <w:rPr>
          <w:spacing w:val="-2"/>
        </w:rPr>
        <w:t xml:space="preserve"> za </w:t>
      </w:r>
      <w:proofErr w:type="spellStart"/>
      <w:r w:rsidRPr="003212DB">
        <w:rPr>
          <w:spacing w:val="-2"/>
        </w:rPr>
        <w:t>informacije</w:t>
      </w:r>
      <w:proofErr w:type="spellEnd"/>
      <w:r w:rsidRPr="003212DB">
        <w:rPr>
          <w:spacing w:val="-2"/>
        </w:rPr>
        <w:t xml:space="preserve"> u </w:t>
      </w:r>
      <w:proofErr w:type="spellStart"/>
      <w:r w:rsidRPr="003212DB">
        <w:rPr>
          <w:spacing w:val="-2"/>
        </w:rPr>
        <w:t>Ujedinjenom</w:t>
      </w:r>
      <w:proofErr w:type="spellEnd"/>
      <w:r w:rsidRPr="003212DB">
        <w:rPr>
          <w:spacing w:val="-2"/>
        </w:rPr>
        <w:t xml:space="preserve"> </w:t>
      </w:r>
      <w:proofErr w:type="spellStart"/>
      <w:r w:rsidRPr="003212DB">
        <w:rPr>
          <w:spacing w:val="-2"/>
        </w:rPr>
        <w:t>Kraljevstvu</w:t>
      </w:r>
      <w:proofErr w:type="spellEnd"/>
      <w:r w:rsidRPr="003212DB">
        <w:rPr>
          <w:spacing w:val="-2"/>
        </w:rPr>
        <w:t xml:space="preserve"> </w:t>
      </w:r>
      <w:proofErr w:type="spellStart"/>
      <w:r w:rsidRPr="003212DB">
        <w:rPr>
          <w:spacing w:val="-2"/>
        </w:rPr>
        <w:t>prema</w:t>
      </w:r>
      <w:proofErr w:type="spellEnd"/>
      <w:r w:rsidRPr="003212DB">
        <w:rPr>
          <w:spacing w:val="-2"/>
        </w:rPr>
        <w:t xml:space="preserve"> S119A(1) </w:t>
      </w:r>
      <w:proofErr w:type="spellStart"/>
      <w:r w:rsidRPr="003212DB">
        <w:rPr>
          <w:spacing w:val="-2"/>
        </w:rPr>
        <w:t>Zakona</w:t>
      </w:r>
      <w:proofErr w:type="spellEnd"/>
      <w:r w:rsidRPr="003212DB">
        <w:rPr>
          <w:spacing w:val="-2"/>
        </w:rPr>
        <w:t xml:space="preserve"> o</w:t>
      </w:r>
      <w:r>
        <w:rPr>
          <w:spacing w:val="-2"/>
        </w:rPr>
        <w:t> </w:t>
      </w:r>
      <w:proofErr w:type="spellStart"/>
      <w:r w:rsidRPr="003212DB">
        <w:rPr>
          <w:spacing w:val="-2"/>
        </w:rPr>
        <w:t>zaštiti</w:t>
      </w:r>
      <w:proofErr w:type="spellEnd"/>
      <w:r>
        <w:rPr>
          <w:spacing w:val="-2"/>
        </w:rPr>
        <w:t> </w:t>
      </w:r>
      <w:proofErr w:type="spellStart"/>
      <w:r w:rsidRPr="003212DB">
        <w:rPr>
          <w:spacing w:val="-2"/>
        </w:rPr>
        <w:t>podataka</w:t>
      </w:r>
      <w:proofErr w:type="spellEnd"/>
      <w:r w:rsidRPr="003212DB">
        <w:rPr>
          <w:spacing w:val="-2"/>
        </w:rPr>
        <w:t xml:space="preserve"> </w:t>
      </w:r>
      <w:proofErr w:type="spellStart"/>
      <w:r w:rsidRPr="003212DB">
        <w:rPr>
          <w:spacing w:val="-2"/>
        </w:rPr>
        <w:t>Ujedinjenog</w:t>
      </w:r>
      <w:proofErr w:type="spellEnd"/>
      <w:r w:rsidRPr="003212DB">
        <w:rPr>
          <w:spacing w:val="-2"/>
        </w:rPr>
        <w:t xml:space="preserve"> </w:t>
      </w:r>
      <w:proofErr w:type="spellStart"/>
      <w:r w:rsidRPr="003212DB">
        <w:rPr>
          <w:spacing w:val="-2"/>
        </w:rPr>
        <w:t>Kraljevstva</w:t>
      </w:r>
      <w:proofErr w:type="spellEnd"/>
      <w:r w:rsidRPr="003212DB">
        <w:rPr>
          <w:spacing w:val="-2"/>
        </w:rPr>
        <w:t xml:space="preserve"> </w:t>
      </w:r>
      <w:proofErr w:type="spellStart"/>
      <w:r w:rsidRPr="003212DB">
        <w:rPr>
          <w:spacing w:val="-2"/>
        </w:rPr>
        <w:t>iz</w:t>
      </w:r>
      <w:proofErr w:type="spellEnd"/>
      <w:r w:rsidRPr="003212DB">
        <w:rPr>
          <w:spacing w:val="-2"/>
        </w:rPr>
        <w:t xml:space="preserve"> 2018. Microsoft </w:t>
      </w:r>
      <w:proofErr w:type="spellStart"/>
      <w:r w:rsidRPr="003212DB">
        <w:rPr>
          <w:spacing w:val="-2"/>
        </w:rPr>
        <w:t>će</w:t>
      </w:r>
      <w:proofErr w:type="spellEnd"/>
      <w:r w:rsidRPr="003212DB">
        <w:rPr>
          <w:spacing w:val="-2"/>
        </w:rPr>
        <w:t xml:space="preserve"> </w:t>
      </w:r>
      <w:proofErr w:type="spellStart"/>
      <w:r w:rsidRPr="003212DB">
        <w:rPr>
          <w:spacing w:val="-2"/>
        </w:rPr>
        <w:t>poštovati</w:t>
      </w:r>
      <w:proofErr w:type="spellEnd"/>
      <w:r w:rsidRPr="003212DB">
        <w:rPr>
          <w:spacing w:val="-2"/>
        </w:rPr>
        <w:t xml:space="preserve"> </w:t>
      </w:r>
      <w:proofErr w:type="spellStart"/>
      <w:r w:rsidRPr="003212DB">
        <w:rPr>
          <w:spacing w:val="-2"/>
        </w:rPr>
        <w:t>zahteve</w:t>
      </w:r>
      <w:proofErr w:type="spellEnd"/>
      <w:r w:rsidRPr="003212DB">
        <w:rPr>
          <w:spacing w:val="-2"/>
        </w:rPr>
        <w:t xml:space="preserve"> </w:t>
      </w:r>
      <w:proofErr w:type="spellStart"/>
      <w:r w:rsidRPr="003212DB">
        <w:rPr>
          <w:spacing w:val="-2"/>
        </w:rPr>
        <w:t>zakona</w:t>
      </w:r>
      <w:proofErr w:type="spellEnd"/>
      <w:r w:rsidRPr="003212DB">
        <w:rPr>
          <w:spacing w:val="-2"/>
        </w:rPr>
        <w:t xml:space="preserve"> o </w:t>
      </w:r>
      <w:proofErr w:type="spellStart"/>
      <w:r w:rsidRPr="003212DB">
        <w:rPr>
          <w:spacing w:val="-2"/>
        </w:rPr>
        <w:t>zaštiti</w:t>
      </w:r>
      <w:proofErr w:type="spellEnd"/>
      <w:r w:rsidRPr="003212DB">
        <w:rPr>
          <w:spacing w:val="-2"/>
        </w:rPr>
        <w:t xml:space="preserve"> </w:t>
      </w:r>
      <w:proofErr w:type="spellStart"/>
      <w:r w:rsidRPr="003212DB">
        <w:rPr>
          <w:spacing w:val="-2"/>
        </w:rPr>
        <w:t>podataka</w:t>
      </w:r>
      <w:proofErr w:type="spellEnd"/>
      <w:r w:rsidRPr="003212DB">
        <w:rPr>
          <w:spacing w:val="-2"/>
        </w:rPr>
        <w:t xml:space="preserve"> </w:t>
      </w:r>
      <w:proofErr w:type="spellStart"/>
      <w:r w:rsidRPr="003212DB">
        <w:rPr>
          <w:spacing w:val="-2"/>
        </w:rPr>
        <w:t>Evropskog</w:t>
      </w:r>
      <w:proofErr w:type="spellEnd"/>
      <w:r w:rsidRPr="003212DB">
        <w:rPr>
          <w:spacing w:val="-2"/>
        </w:rPr>
        <w:t xml:space="preserve"> </w:t>
      </w:r>
      <w:proofErr w:type="spellStart"/>
      <w:r w:rsidRPr="003212DB">
        <w:rPr>
          <w:spacing w:val="-2"/>
        </w:rPr>
        <w:t>ekonomskog</w:t>
      </w:r>
      <w:proofErr w:type="spellEnd"/>
      <w:r w:rsidRPr="003212DB">
        <w:rPr>
          <w:spacing w:val="-2"/>
        </w:rPr>
        <w:t xml:space="preserve"> </w:t>
      </w:r>
      <w:proofErr w:type="spellStart"/>
      <w:r w:rsidRPr="003212DB">
        <w:rPr>
          <w:spacing w:val="-2"/>
        </w:rPr>
        <w:t>prostora</w:t>
      </w:r>
      <w:proofErr w:type="spellEnd"/>
      <w:r w:rsidRPr="003212DB">
        <w:rPr>
          <w:spacing w:val="-2"/>
        </w:rPr>
        <w:t>,</w:t>
      </w:r>
      <w:r>
        <w:rPr>
          <w:spacing w:val="-2"/>
        </w:rPr>
        <w:t> </w:t>
      </w:r>
      <w:proofErr w:type="spellStart"/>
      <w:r w:rsidRPr="003212DB">
        <w:rPr>
          <w:spacing w:val="-2"/>
        </w:rPr>
        <w:t>Ujedinjenog</w:t>
      </w:r>
      <w:proofErr w:type="spellEnd"/>
      <w:r w:rsidRPr="003212DB">
        <w:rPr>
          <w:spacing w:val="-2"/>
        </w:rPr>
        <w:t xml:space="preserve"> </w:t>
      </w:r>
      <w:proofErr w:type="spellStart"/>
      <w:r w:rsidRPr="003212DB">
        <w:rPr>
          <w:spacing w:val="-2"/>
        </w:rPr>
        <w:t>Kraljevstva</w:t>
      </w:r>
      <w:proofErr w:type="spellEnd"/>
      <w:r w:rsidRPr="003212DB">
        <w:rPr>
          <w:spacing w:val="-2"/>
        </w:rPr>
        <w:t xml:space="preserve"> </w:t>
      </w:r>
      <w:proofErr w:type="spellStart"/>
      <w:r w:rsidRPr="003212DB">
        <w:rPr>
          <w:spacing w:val="-2"/>
        </w:rPr>
        <w:t>i</w:t>
      </w:r>
      <w:proofErr w:type="spellEnd"/>
      <w:r w:rsidRPr="003212DB">
        <w:rPr>
          <w:spacing w:val="-2"/>
        </w:rPr>
        <w:t xml:space="preserve"> </w:t>
      </w:r>
      <w:proofErr w:type="spellStart"/>
      <w:r w:rsidRPr="003212DB">
        <w:rPr>
          <w:spacing w:val="-2"/>
        </w:rPr>
        <w:t>Švajcarske</w:t>
      </w:r>
      <w:proofErr w:type="spellEnd"/>
      <w:r w:rsidRPr="003212DB">
        <w:rPr>
          <w:spacing w:val="-2"/>
        </w:rPr>
        <w:t xml:space="preserve"> u </w:t>
      </w:r>
      <w:proofErr w:type="spellStart"/>
      <w:r w:rsidRPr="003212DB">
        <w:rPr>
          <w:spacing w:val="-2"/>
        </w:rPr>
        <w:t>vezi</w:t>
      </w:r>
      <w:proofErr w:type="spellEnd"/>
      <w:r w:rsidRPr="003212DB">
        <w:rPr>
          <w:spacing w:val="-2"/>
        </w:rPr>
        <w:t xml:space="preserve"> </w:t>
      </w:r>
      <w:proofErr w:type="spellStart"/>
      <w:r w:rsidRPr="003212DB">
        <w:rPr>
          <w:spacing w:val="-2"/>
        </w:rPr>
        <w:t>sa</w:t>
      </w:r>
      <w:proofErr w:type="spellEnd"/>
      <w:r w:rsidRPr="003212DB">
        <w:rPr>
          <w:spacing w:val="-2"/>
        </w:rPr>
        <w:t xml:space="preserve"> </w:t>
      </w:r>
      <w:proofErr w:type="spellStart"/>
      <w:r w:rsidRPr="003212DB">
        <w:rPr>
          <w:spacing w:val="-2"/>
        </w:rPr>
        <w:t>prikupljanjem</w:t>
      </w:r>
      <w:proofErr w:type="spellEnd"/>
      <w:r w:rsidRPr="003212DB">
        <w:rPr>
          <w:spacing w:val="-2"/>
        </w:rPr>
        <w:t xml:space="preserve">, </w:t>
      </w:r>
      <w:proofErr w:type="spellStart"/>
      <w:r w:rsidRPr="003212DB">
        <w:rPr>
          <w:spacing w:val="-2"/>
        </w:rPr>
        <w:t>upotrebom</w:t>
      </w:r>
      <w:proofErr w:type="spellEnd"/>
      <w:r w:rsidRPr="003212DB">
        <w:rPr>
          <w:spacing w:val="-2"/>
        </w:rPr>
        <w:t xml:space="preserve">, </w:t>
      </w:r>
      <w:proofErr w:type="spellStart"/>
      <w:r w:rsidRPr="003212DB">
        <w:rPr>
          <w:spacing w:val="-2"/>
        </w:rPr>
        <w:t>prenosom</w:t>
      </w:r>
      <w:proofErr w:type="spellEnd"/>
      <w:r w:rsidRPr="003212DB">
        <w:rPr>
          <w:spacing w:val="-2"/>
        </w:rPr>
        <w:t xml:space="preserve">, </w:t>
      </w:r>
      <w:proofErr w:type="spellStart"/>
      <w:r w:rsidRPr="003212DB">
        <w:rPr>
          <w:spacing w:val="-2"/>
        </w:rPr>
        <w:t>zadržavanjem</w:t>
      </w:r>
      <w:proofErr w:type="spellEnd"/>
      <w:r w:rsidRPr="003212DB">
        <w:rPr>
          <w:spacing w:val="-2"/>
        </w:rPr>
        <w:t xml:space="preserve"> </w:t>
      </w:r>
      <w:proofErr w:type="spellStart"/>
      <w:r w:rsidRPr="003212DB">
        <w:rPr>
          <w:spacing w:val="-2"/>
        </w:rPr>
        <w:t>i</w:t>
      </w:r>
      <w:proofErr w:type="spellEnd"/>
      <w:r w:rsidRPr="003212DB">
        <w:rPr>
          <w:spacing w:val="-2"/>
        </w:rPr>
        <w:t xml:space="preserve"> </w:t>
      </w:r>
      <w:proofErr w:type="spellStart"/>
      <w:r w:rsidRPr="003212DB">
        <w:rPr>
          <w:spacing w:val="-2"/>
        </w:rPr>
        <w:t>drugom</w:t>
      </w:r>
      <w:proofErr w:type="spellEnd"/>
      <w:r w:rsidRPr="003212DB">
        <w:rPr>
          <w:spacing w:val="-2"/>
        </w:rPr>
        <w:t xml:space="preserve"> </w:t>
      </w:r>
      <w:proofErr w:type="spellStart"/>
      <w:r w:rsidRPr="003212DB">
        <w:rPr>
          <w:spacing w:val="-2"/>
        </w:rPr>
        <w:t>obradom</w:t>
      </w:r>
      <w:proofErr w:type="spellEnd"/>
      <w:r w:rsidRPr="003212DB">
        <w:rPr>
          <w:spacing w:val="-2"/>
        </w:rPr>
        <w:t xml:space="preserve"> </w:t>
      </w:r>
      <w:proofErr w:type="spellStart"/>
      <w:r w:rsidRPr="003212DB">
        <w:rPr>
          <w:spacing w:val="-2"/>
        </w:rPr>
        <w:t>ličnih</w:t>
      </w:r>
      <w:proofErr w:type="spellEnd"/>
      <w:r w:rsidRPr="003212DB">
        <w:rPr>
          <w:spacing w:val="-2"/>
        </w:rPr>
        <w:t xml:space="preserve"> </w:t>
      </w:r>
      <w:proofErr w:type="spellStart"/>
      <w:r w:rsidRPr="003212DB">
        <w:rPr>
          <w:spacing w:val="-2"/>
        </w:rPr>
        <w:t>podataka</w:t>
      </w:r>
      <w:proofErr w:type="spellEnd"/>
      <w:r w:rsidRPr="003212DB">
        <w:rPr>
          <w:spacing w:val="-2"/>
        </w:rPr>
        <w:t xml:space="preserve"> </w:t>
      </w:r>
      <w:proofErr w:type="spellStart"/>
      <w:r w:rsidRPr="003212DB">
        <w:rPr>
          <w:spacing w:val="-2"/>
        </w:rPr>
        <w:t>iz</w:t>
      </w:r>
      <w:proofErr w:type="spellEnd"/>
      <w:r w:rsidRPr="003212DB">
        <w:rPr>
          <w:spacing w:val="-2"/>
        </w:rPr>
        <w:t xml:space="preserve"> </w:t>
      </w:r>
      <w:proofErr w:type="spellStart"/>
      <w:r w:rsidRPr="003212DB">
        <w:rPr>
          <w:spacing w:val="-2"/>
        </w:rPr>
        <w:t>Evropskog</w:t>
      </w:r>
      <w:proofErr w:type="spellEnd"/>
      <w:r w:rsidRPr="003212DB">
        <w:rPr>
          <w:spacing w:val="-2"/>
        </w:rPr>
        <w:t xml:space="preserve"> </w:t>
      </w:r>
      <w:proofErr w:type="spellStart"/>
      <w:r w:rsidRPr="003212DB">
        <w:rPr>
          <w:spacing w:val="-2"/>
        </w:rPr>
        <w:t>ekonomskog</w:t>
      </w:r>
      <w:proofErr w:type="spellEnd"/>
      <w:r w:rsidRPr="003212DB">
        <w:rPr>
          <w:spacing w:val="-2"/>
        </w:rPr>
        <w:t xml:space="preserve"> </w:t>
      </w:r>
      <w:proofErr w:type="spellStart"/>
      <w:r w:rsidRPr="003212DB">
        <w:rPr>
          <w:spacing w:val="-2"/>
        </w:rPr>
        <w:t>prostora</w:t>
      </w:r>
      <w:proofErr w:type="spellEnd"/>
      <w:r w:rsidRPr="003212DB">
        <w:rPr>
          <w:spacing w:val="-2"/>
        </w:rPr>
        <w:t xml:space="preserve">, </w:t>
      </w:r>
      <w:proofErr w:type="spellStart"/>
      <w:r w:rsidRPr="003212DB">
        <w:rPr>
          <w:spacing w:val="-2"/>
        </w:rPr>
        <w:t>Ujedinjenog</w:t>
      </w:r>
      <w:proofErr w:type="spellEnd"/>
      <w:r w:rsidRPr="003212DB">
        <w:rPr>
          <w:spacing w:val="-2"/>
        </w:rPr>
        <w:t xml:space="preserve"> </w:t>
      </w:r>
      <w:proofErr w:type="spellStart"/>
      <w:r w:rsidRPr="003212DB">
        <w:rPr>
          <w:spacing w:val="-2"/>
        </w:rPr>
        <w:t>Kraljevstva</w:t>
      </w:r>
      <w:proofErr w:type="spellEnd"/>
      <w:r w:rsidRPr="003212DB">
        <w:rPr>
          <w:spacing w:val="-2"/>
        </w:rPr>
        <w:t xml:space="preserve"> </w:t>
      </w:r>
      <w:proofErr w:type="spellStart"/>
      <w:r w:rsidRPr="003212DB">
        <w:rPr>
          <w:spacing w:val="-2"/>
        </w:rPr>
        <w:t>i</w:t>
      </w:r>
      <w:proofErr w:type="spellEnd"/>
      <w:r w:rsidRPr="003212DB">
        <w:rPr>
          <w:spacing w:val="-2"/>
        </w:rPr>
        <w:t xml:space="preserve"> </w:t>
      </w:r>
      <w:proofErr w:type="spellStart"/>
      <w:r w:rsidRPr="003212DB">
        <w:rPr>
          <w:spacing w:val="-2"/>
        </w:rPr>
        <w:t>Švajcarske</w:t>
      </w:r>
      <w:proofErr w:type="spellEnd"/>
      <w:r w:rsidRPr="003212DB">
        <w:rPr>
          <w:spacing w:val="-2"/>
        </w:rPr>
        <w:t xml:space="preserve">. Svi </w:t>
      </w:r>
      <w:proofErr w:type="spellStart"/>
      <w:r w:rsidRPr="003212DB">
        <w:rPr>
          <w:spacing w:val="-2"/>
        </w:rPr>
        <w:t>prenosi</w:t>
      </w:r>
      <w:proofErr w:type="spellEnd"/>
      <w:r w:rsidRPr="003212DB">
        <w:rPr>
          <w:spacing w:val="-2"/>
        </w:rPr>
        <w:t xml:space="preserve"> </w:t>
      </w:r>
      <w:proofErr w:type="spellStart"/>
      <w:r w:rsidRPr="003212DB">
        <w:rPr>
          <w:spacing w:val="-2"/>
        </w:rPr>
        <w:t>Ličnih</w:t>
      </w:r>
      <w:proofErr w:type="spellEnd"/>
      <w:r w:rsidRPr="003212DB">
        <w:rPr>
          <w:spacing w:val="-2"/>
        </w:rPr>
        <w:t xml:space="preserve"> </w:t>
      </w:r>
      <w:proofErr w:type="spellStart"/>
      <w:r w:rsidRPr="003212DB">
        <w:rPr>
          <w:spacing w:val="-2"/>
        </w:rPr>
        <w:t>podataka</w:t>
      </w:r>
      <w:proofErr w:type="spellEnd"/>
      <w:r w:rsidRPr="003212DB">
        <w:rPr>
          <w:spacing w:val="-2"/>
        </w:rPr>
        <w:t xml:space="preserve"> u </w:t>
      </w:r>
      <w:proofErr w:type="spellStart"/>
      <w:r w:rsidRPr="003212DB">
        <w:rPr>
          <w:spacing w:val="-2"/>
        </w:rPr>
        <w:t>treću</w:t>
      </w:r>
      <w:proofErr w:type="spellEnd"/>
      <w:r w:rsidRPr="003212DB">
        <w:rPr>
          <w:spacing w:val="-2"/>
        </w:rPr>
        <w:t xml:space="preserve"> </w:t>
      </w:r>
      <w:proofErr w:type="spellStart"/>
      <w:r w:rsidRPr="003212DB">
        <w:rPr>
          <w:spacing w:val="-2"/>
        </w:rPr>
        <w:t>zemlju</w:t>
      </w:r>
      <w:proofErr w:type="spellEnd"/>
      <w:r w:rsidRPr="003212DB">
        <w:rPr>
          <w:spacing w:val="-2"/>
        </w:rPr>
        <w:t xml:space="preserve"> </w:t>
      </w:r>
      <w:proofErr w:type="spellStart"/>
      <w:r w:rsidRPr="003212DB">
        <w:rPr>
          <w:spacing w:val="-2"/>
        </w:rPr>
        <w:t>ili</w:t>
      </w:r>
      <w:proofErr w:type="spellEnd"/>
      <w:r w:rsidRPr="003212DB">
        <w:rPr>
          <w:spacing w:val="-2"/>
        </w:rPr>
        <w:t xml:space="preserve"> </w:t>
      </w:r>
      <w:proofErr w:type="spellStart"/>
      <w:r w:rsidRPr="003212DB">
        <w:rPr>
          <w:spacing w:val="-2"/>
        </w:rPr>
        <w:t>međunarodnu</w:t>
      </w:r>
      <w:proofErr w:type="spellEnd"/>
      <w:r w:rsidRPr="003212DB">
        <w:rPr>
          <w:spacing w:val="-2"/>
        </w:rPr>
        <w:t xml:space="preserve"> </w:t>
      </w:r>
      <w:proofErr w:type="spellStart"/>
      <w:r w:rsidRPr="003212DB">
        <w:rPr>
          <w:spacing w:val="-2"/>
        </w:rPr>
        <w:t>organizaciju</w:t>
      </w:r>
      <w:proofErr w:type="spellEnd"/>
      <w:r w:rsidRPr="003212DB">
        <w:rPr>
          <w:spacing w:val="-2"/>
        </w:rPr>
        <w:t xml:space="preserve"> </w:t>
      </w:r>
      <w:proofErr w:type="spellStart"/>
      <w:r w:rsidRPr="003212DB">
        <w:rPr>
          <w:spacing w:val="-2"/>
        </w:rPr>
        <w:t>biće</w:t>
      </w:r>
      <w:proofErr w:type="spellEnd"/>
      <w:r w:rsidRPr="003212DB">
        <w:rPr>
          <w:spacing w:val="-2"/>
        </w:rPr>
        <w:t xml:space="preserve"> </w:t>
      </w:r>
      <w:proofErr w:type="spellStart"/>
      <w:r w:rsidRPr="003212DB">
        <w:rPr>
          <w:spacing w:val="-2"/>
        </w:rPr>
        <w:t>podložni</w:t>
      </w:r>
      <w:proofErr w:type="spellEnd"/>
      <w:r w:rsidRPr="003212DB">
        <w:rPr>
          <w:spacing w:val="-2"/>
        </w:rPr>
        <w:t xml:space="preserve"> </w:t>
      </w:r>
      <w:proofErr w:type="spellStart"/>
      <w:r w:rsidRPr="003212DB">
        <w:rPr>
          <w:spacing w:val="-2"/>
        </w:rPr>
        <w:t>odgovarajućim</w:t>
      </w:r>
      <w:proofErr w:type="spellEnd"/>
      <w:r w:rsidRPr="003212DB">
        <w:rPr>
          <w:spacing w:val="-2"/>
        </w:rPr>
        <w:t xml:space="preserve"> </w:t>
      </w:r>
      <w:proofErr w:type="spellStart"/>
      <w:r w:rsidRPr="003212DB">
        <w:rPr>
          <w:spacing w:val="-2"/>
        </w:rPr>
        <w:t>zaštitnim</w:t>
      </w:r>
      <w:proofErr w:type="spellEnd"/>
      <w:r w:rsidRPr="003212DB">
        <w:rPr>
          <w:spacing w:val="-2"/>
        </w:rPr>
        <w:t xml:space="preserve"> </w:t>
      </w:r>
      <w:proofErr w:type="spellStart"/>
      <w:r w:rsidRPr="003212DB">
        <w:rPr>
          <w:spacing w:val="-2"/>
        </w:rPr>
        <w:t>merama</w:t>
      </w:r>
      <w:proofErr w:type="spellEnd"/>
      <w:r w:rsidRPr="003212DB">
        <w:rPr>
          <w:spacing w:val="-2"/>
        </w:rPr>
        <w:t xml:space="preserve">, </w:t>
      </w:r>
      <w:proofErr w:type="spellStart"/>
      <w:r w:rsidRPr="003212DB">
        <w:rPr>
          <w:spacing w:val="-2"/>
        </w:rPr>
        <w:t>kako</w:t>
      </w:r>
      <w:proofErr w:type="spellEnd"/>
      <w:r w:rsidRPr="003212DB">
        <w:rPr>
          <w:spacing w:val="-2"/>
        </w:rPr>
        <w:t xml:space="preserve"> je </w:t>
      </w:r>
      <w:proofErr w:type="spellStart"/>
      <w:r w:rsidRPr="003212DB">
        <w:rPr>
          <w:spacing w:val="-2"/>
        </w:rPr>
        <w:t>opisano</w:t>
      </w:r>
      <w:proofErr w:type="spellEnd"/>
      <w:r w:rsidRPr="003212DB">
        <w:rPr>
          <w:spacing w:val="-2"/>
        </w:rPr>
        <w:t xml:space="preserve"> u </w:t>
      </w:r>
      <w:proofErr w:type="spellStart"/>
      <w:r w:rsidRPr="003212DB">
        <w:rPr>
          <w:spacing w:val="-2"/>
        </w:rPr>
        <w:t>Članu</w:t>
      </w:r>
      <w:proofErr w:type="spellEnd"/>
      <w:r w:rsidRPr="003212DB">
        <w:rPr>
          <w:spacing w:val="-2"/>
        </w:rPr>
        <w:t xml:space="preserve"> 46 GDPR-a </w:t>
      </w:r>
      <w:proofErr w:type="spellStart"/>
      <w:r w:rsidRPr="003212DB">
        <w:rPr>
          <w:spacing w:val="-2"/>
        </w:rPr>
        <w:t>i</w:t>
      </w:r>
      <w:proofErr w:type="spellEnd"/>
      <w:r w:rsidRPr="003212DB">
        <w:rPr>
          <w:spacing w:val="-2"/>
        </w:rPr>
        <w:t xml:space="preserve"> </w:t>
      </w:r>
      <w:proofErr w:type="spellStart"/>
      <w:r w:rsidRPr="003212DB">
        <w:rPr>
          <w:spacing w:val="-2"/>
        </w:rPr>
        <w:t>takvi</w:t>
      </w:r>
      <w:proofErr w:type="spellEnd"/>
      <w:r w:rsidRPr="003212DB">
        <w:rPr>
          <w:spacing w:val="-2"/>
        </w:rPr>
        <w:t xml:space="preserve"> </w:t>
      </w:r>
      <w:proofErr w:type="spellStart"/>
      <w:r w:rsidRPr="003212DB">
        <w:rPr>
          <w:spacing w:val="-2"/>
        </w:rPr>
        <w:t>prenosi</w:t>
      </w:r>
      <w:proofErr w:type="spellEnd"/>
      <w:r w:rsidRPr="003212DB">
        <w:rPr>
          <w:spacing w:val="-2"/>
        </w:rPr>
        <w:t xml:space="preserve"> </w:t>
      </w:r>
      <w:proofErr w:type="spellStart"/>
      <w:r w:rsidRPr="003212DB">
        <w:rPr>
          <w:spacing w:val="-2"/>
        </w:rPr>
        <w:t>i</w:t>
      </w:r>
      <w:proofErr w:type="spellEnd"/>
      <w:r w:rsidRPr="003212DB">
        <w:rPr>
          <w:spacing w:val="-2"/>
        </w:rPr>
        <w:t xml:space="preserve"> </w:t>
      </w:r>
      <w:proofErr w:type="spellStart"/>
      <w:r w:rsidRPr="003212DB">
        <w:rPr>
          <w:spacing w:val="-2"/>
        </w:rPr>
        <w:t>zaštitne</w:t>
      </w:r>
      <w:proofErr w:type="spellEnd"/>
      <w:r w:rsidRPr="003212DB">
        <w:rPr>
          <w:spacing w:val="-2"/>
        </w:rPr>
        <w:t xml:space="preserve"> mere</w:t>
      </w:r>
      <w:r>
        <w:rPr>
          <w:spacing w:val="-2"/>
        </w:rPr>
        <w:t> </w:t>
      </w:r>
      <w:proofErr w:type="spellStart"/>
      <w:r w:rsidRPr="003212DB">
        <w:rPr>
          <w:spacing w:val="-2"/>
        </w:rPr>
        <w:t>će</w:t>
      </w:r>
      <w:proofErr w:type="spellEnd"/>
      <w:r w:rsidRPr="003212DB">
        <w:rPr>
          <w:spacing w:val="-2"/>
        </w:rPr>
        <w:t xml:space="preserve"> </w:t>
      </w:r>
      <w:proofErr w:type="spellStart"/>
      <w:r w:rsidRPr="003212DB">
        <w:rPr>
          <w:spacing w:val="-2"/>
        </w:rPr>
        <w:t>biti</w:t>
      </w:r>
      <w:proofErr w:type="spellEnd"/>
      <w:r w:rsidRPr="003212DB">
        <w:rPr>
          <w:spacing w:val="-2"/>
        </w:rPr>
        <w:t xml:space="preserve"> </w:t>
      </w:r>
      <w:proofErr w:type="spellStart"/>
      <w:r w:rsidRPr="003212DB">
        <w:rPr>
          <w:spacing w:val="-2"/>
        </w:rPr>
        <w:t>dokumentovani</w:t>
      </w:r>
      <w:proofErr w:type="spellEnd"/>
      <w:r w:rsidRPr="003212DB">
        <w:rPr>
          <w:spacing w:val="-2"/>
        </w:rPr>
        <w:t xml:space="preserve"> u </w:t>
      </w:r>
      <w:proofErr w:type="spellStart"/>
      <w:r w:rsidRPr="003212DB">
        <w:rPr>
          <w:spacing w:val="-2"/>
        </w:rPr>
        <w:t>skladu</w:t>
      </w:r>
      <w:proofErr w:type="spellEnd"/>
      <w:r w:rsidRPr="003212DB">
        <w:rPr>
          <w:spacing w:val="-2"/>
        </w:rPr>
        <w:t xml:space="preserve"> </w:t>
      </w:r>
      <w:proofErr w:type="spellStart"/>
      <w:r w:rsidRPr="003212DB">
        <w:rPr>
          <w:spacing w:val="-2"/>
        </w:rPr>
        <w:t>sa</w:t>
      </w:r>
      <w:proofErr w:type="spellEnd"/>
      <w:r w:rsidRPr="003212DB">
        <w:rPr>
          <w:spacing w:val="-2"/>
        </w:rPr>
        <w:t xml:space="preserve"> </w:t>
      </w:r>
      <w:proofErr w:type="spellStart"/>
      <w:r w:rsidRPr="003212DB">
        <w:rPr>
          <w:spacing w:val="-2"/>
        </w:rPr>
        <w:t>Članom</w:t>
      </w:r>
      <w:proofErr w:type="spellEnd"/>
      <w:r w:rsidRPr="003212DB">
        <w:rPr>
          <w:spacing w:val="-2"/>
        </w:rPr>
        <w:t xml:space="preserve"> 30(2) GDPR-a.</w:t>
      </w:r>
    </w:p>
    <w:p w14:paraId="277BA71D" w14:textId="77777777" w:rsidR="00B3238F" w:rsidRPr="006366A8" w:rsidRDefault="00B3238F" w:rsidP="00B3238F">
      <w:pPr>
        <w:pStyle w:val="ProductList-Body"/>
        <w:spacing w:after="120"/>
        <w:ind w:left="158"/>
      </w:pPr>
      <w:r>
        <w:t xml:space="preserve">Pored toga, Microsoft je </w:t>
      </w:r>
      <w:proofErr w:type="spellStart"/>
      <w:r>
        <w:t>certifikovan</w:t>
      </w:r>
      <w:proofErr w:type="spellEnd"/>
      <w:r>
        <w:t xml:space="preserve"> po </w:t>
      </w:r>
      <w:proofErr w:type="spellStart"/>
      <w:r>
        <w:t>osnovu</w:t>
      </w:r>
      <w:proofErr w:type="spellEnd"/>
      <w:r>
        <w:t xml:space="preserve"> </w:t>
      </w:r>
      <w:proofErr w:type="spellStart"/>
      <w:r>
        <w:t>evropsko-američkog</w:t>
      </w:r>
      <w:proofErr w:type="spellEnd"/>
      <w:r>
        <w:t xml:space="preserve"> </w:t>
      </w:r>
      <w:proofErr w:type="spellStart"/>
      <w:r>
        <w:t>i</w:t>
      </w:r>
      <w:proofErr w:type="spellEnd"/>
      <w:r>
        <w:t xml:space="preserve"> </w:t>
      </w:r>
      <w:proofErr w:type="spellStart"/>
      <w:r>
        <w:t>švajcarsko-američkog</w:t>
      </w:r>
      <w:proofErr w:type="spellEnd"/>
      <w:r>
        <w:t xml:space="preserve"> </w:t>
      </w:r>
      <w:proofErr w:type="spellStart"/>
      <w:r>
        <w:t>sistema</w:t>
      </w:r>
      <w:proofErr w:type="spellEnd"/>
      <w:r>
        <w:t xml:space="preserve"> </w:t>
      </w:r>
      <w:proofErr w:type="spellStart"/>
      <w:r>
        <w:t>zaštite</w:t>
      </w:r>
      <w:proofErr w:type="spellEnd"/>
      <w:r>
        <w:t xml:space="preserve"> </w:t>
      </w:r>
      <w:proofErr w:type="spellStart"/>
      <w:r>
        <w:t>privatnosti</w:t>
      </w:r>
      <w:proofErr w:type="spellEnd"/>
      <w:r>
        <w:t xml:space="preserve"> </w:t>
      </w:r>
      <w:proofErr w:type="spellStart"/>
      <w:r>
        <w:t>podataka</w:t>
      </w:r>
      <w:proofErr w:type="spellEnd"/>
      <w:r>
        <w:t xml:space="preserve">, </w:t>
      </w:r>
      <w:proofErr w:type="spellStart"/>
      <w:r>
        <w:t>kao</w:t>
      </w:r>
      <w:proofErr w:type="spellEnd"/>
      <w:r>
        <w:t> I </w:t>
      </w:r>
      <w:proofErr w:type="spellStart"/>
      <w:r>
        <w:t>proširenja</w:t>
      </w:r>
      <w:proofErr w:type="spellEnd"/>
      <w:r>
        <w:t xml:space="preserve"> </w:t>
      </w:r>
      <w:proofErr w:type="spellStart"/>
      <w:r>
        <w:t>evropsko-američkog</w:t>
      </w:r>
      <w:proofErr w:type="spellEnd"/>
      <w:r>
        <w:t xml:space="preserve"> </w:t>
      </w:r>
      <w:proofErr w:type="spellStart"/>
      <w:r>
        <w:t>sistema</w:t>
      </w:r>
      <w:proofErr w:type="spellEnd"/>
      <w:r>
        <w:t xml:space="preserve"> </w:t>
      </w:r>
      <w:proofErr w:type="spellStart"/>
      <w:r>
        <w:t>koje</w:t>
      </w:r>
      <w:proofErr w:type="spellEnd"/>
      <w:r>
        <w:t xml:space="preserve"> se </w:t>
      </w:r>
      <w:proofErr w:type="spellStart"/>
      <w:r>
        <w:t>odnosi</w:t>
      </w:r>
      <w:proofErr w:type="spellEnd"/>
      <w:r>
        <w:t xml:space="preserve"> </w:t>
      </w:r>
      <w:proofErr w:type="spellStart"/>
      <w:r>
        <w:t>na</w:t>
      </w:r>
      <w:proofErr w:type="spellEnd"/>
      <w:r>
        <w:t xml:space="preserve"> </w:t>
      </w:r>
      <w:proofErr w:type="spellStart"/>
      <w:r>
        <w:t>Ujedinjeno</w:t>
      </w:r>
      <w:proofErr w:type="spellEnd"/>
      <w:r>
        <w:t xml:space="preserve"> </w:t>
      </w:r>
      <w:proofErr w:type="spellStart"/>
      <w:r>
        <w:t>Kraljevstvo</w:t>
      </w:r>
      <w:proofErr w:type="spellEnd"/>
      <w:r>
        <w:t xml:space="preserve">. </w:t>
      </w:r>
      <w:proofErr w:type="spellStart"/>
      <w:r>
        <w:t>sistema</w:t>
      </w:r>
      <w:proofErr w:type="spellEnd"/>
      <w:r>
        <w:t xml:space="preserve"> </w:t>
      </w:r>
      <w:proofErr w:type="spellStart"/>
      <w:r>
        <w:t>zaštite</w:t>
      </w:r>
      <w:proofErr w:type="spellEnd"/>
      <w:r>
        <w:t xml:space="preserve"> </w:t>
      </w:r>
      <w:proofErr w:type="spellStart"/>
      <w:r>
        <w:t>privatnosti</w:t>
      </w:r>
      <w:proofErr w:type="spellEnd"/>
      <w:r>
        <w:t xml:space="preserve"> </w:t>
      </w:r>
      <w:proofErr w:type="spellStart"/>
      <w:r>
        <w:t>podataka</w:t>
      </w:r>
      <w:proofErr w:type="spellEnd"/>
      <w:r>
        <w:t xml:space="preserve"> </w:t>
      </w:r>
      <w:proofErr w:type="spellStart"/>
      <w:r>
        <w:t>i</w:t>
      </w:r>
      <w:proofErr w:type="spellEnd"/>
      <w:r>
        <w:t xml:space="preserve"> </w:t>
      </w:r>
      <w:proofErr w:type="spellStart"/>
      <w:r>
        <w:t>podleže</w:t>
      </w:r>
      <w:proofErr w:type="spellEnd"/>
      <w:r>
        <w:t xml:space="preserve"> </w:t>
      </w:r>
      <w:proofErr w:type="spellStart"/>
      <w:r>
        <w:t>obavezama</w:t>
      </w:r>
      <w:proofErr w:type="spellEnd"/>
      <w:r>
        <w:t xml:space="preserve"> </w:t>
      </w:r>
      <w:proofErr w:type="spellStart"/>
      <w:r>
        <w:t>koje</w:t>
      </w:r>
      <w:proofErr w:type="spellEnd"/>
      <w:r>
        <w:t xml:space="preserve"> </w:t>
      </w:r>
      <w:proofErr w:type="spellStart"/>
      <w:r>
        <w:t>iz</w:t>
      </w:r>
      <w:proofErr w:type="spellEnd"/>
      <w:r>
        <w:t xml:space="preserve"> </w:t>
      </w:r>
      <w:proofErr w:type="spellStart"/>
      <w:r>
        <w:t>njih</w:t>
      </w:r>
      <w:proofErr w:type="spellEnd"/>
      <w:r>
        <w:t xml:space="preserve"> </w:t>
      </w:r>
      <w:proofErr w:type="spellStart"/>
      <w:r>
        <w:t>proizilaze</w:t>
      </w:r>
      <w:proofErr w:type="spellEnd"/>
      <w:r>
        <w:t xml:space="preserve">. Microsoft je </w:t>
      </w:r>
      <w:proofErr w:type="spellStart"/>
      <w:r>
        <w:t>saglasan</w:t>
      </w:r>
      <w:proofErr w:type="spellEnd"/>
      <w:r>
        <w:t xml:space="preserve"> s </w:t>
      </w:r>
      <w:proofErr w:type="spellStart"/>
      <w:r>
        <w:t>tim</w:t>
      </w:r>
      <w:proofErr w:type="spellEnd"/>
      <w:r>
        <w:t xml:space="preserve"> da </w:t>
      </w:r>
      <w:proofErr w:type="spellStart"/>
      <w:r>
        <w:t>obavesti</w:t>
      </w:r>
      <w:proofErr w:type="spellEnd"/>
      <w:r>
        <w:t xml:space="preserve"> </w:t>
      </w:r>
      <w:proofErr w:type="spellStart"/>
      <w:r>
        <w:t>Klijenta</w:t>
      </w:r>
      <w:proofErr w:type="spellEnd"/>
      <w:r>
        <w:t xml:space="preserve"> </w:t>
      </w:r>
      <w:proofErr w:type="spellStart"/>
      <w:r>
        <w:t>ako</w:t>
      </w:r>
      <w:proofErr w:type="spellEnd"/>
      <w:r>
        <w:t xml:space="preserve"> </w:t>
      </w:r>
      <w:proofErr w:type="spellStart"/>
      <w:r>
        <w:t>donese</w:t>
      </w:r>
      <w:proofErr w:type="spellEnd"/>
      <w:r>
        <w:t xml:space="preserve"> </w:t>
      </w:r>
      <w:proofErr w:type="spellStart"/>
      <w:r>
        <w:t>odluku</w:t>
      </w:r>
      <w:proofErr w:type="spellEnd"/>
      <w:r>
        <w:t xml:space="preserve"> o tome da </w:t>
      </w:r>
      <w:proofErr w:type="spellStart"/>
      <w:r>
        <w:t>više</w:t>
      </w:r>
      <w:proofErr w:type="spellEnd"/>
      <w:r>
        <w:t xml:space="preserve"> ne </w:t>
      </w:r>
      <w:proofErr w:type="spellStart"/>
      <w:r>
        <w:t>može</w:t>
      </w:r>
      <w:proofErr w:type="spellEnd"/>
      <w:r>
        <w:t xml:space="preserve"> </w:t>
      </w:r>
      <w:proofErr w:type="spellStart"/>
      <w:r>
        <w:t>ispunjavati</w:t>
      </w:r>
      <w:proofErr w:type="spellEnd"/>
      <w:r>
        <w:t xml:space="preserve"> </w:t>
      </w:r>
      <w:proofErr w:type="spellStart"/>
      <w:r>
        <w:t>svoju</w:t>
      </w:r>
      <w:proofErr w:type="spellEnd"/>
      <w:r>
        <w:t xml:space="preserve"> </w:t>
      </w:r>
      <w:proofErr w:type="spellStart"/>
      <w:r>
        <w:t>obavezu</w:t>
      </w:r>
      <w:proofErr w:type="spellEnd"/>
      <w:r>
        <w:t xml:space="preserve"> </w:t>
      </w:r>
      <w:proofErr w:type="spellStart"/>
      <w:r>
        <w:t>pružanja</w:t>
      </w:r>
      <w:proofErr w:type="spellEnd"/>
      <w:r>
        <w:t xml:space="preserve"> </w:t>
      </w:r>
      <w:proofErr w:type="spellStart"/>
      <w:r>
        <w:t>istog</w:t>
      </w:r>
      <w:proofErr w:type="spellEnd"/>
      <w:r>
        <w:t xml:space="preserve"> </w:t>
      </w:r>
      <w:proofErr w:type="spellStart"/>
      <w:r>
        <w:t>nivoa</w:t>
      </w:r>
      <w:proofErr w:type="spellEnd"/>
      <w:r>
        <w:t xml:space="preserve"> </w:t>
      </w:r>
      <w:proofErr w:type="spellStart"/>
      <w:r>
        <w:t>zaštite</w:t>
      </w:r>
      <w:proofErr w:type="spellEnd"/>
      <w:r>
        <w:t xml:space="preserve"> </w:t>
      </w:r>
      <w:proofErr w:type="spellStart"/>
      <w:r>
        <w:t>kao</w:t>
      </w:r>
      <w:proofErr w:type="spellEnd"/>
      <w:r>
        <w:t xml:space="preserve"> </w:t>
      </w:r>
      <w:proofErr w:type="spellStart"/>
      <w:r>
        <w:t>što</w:t>
      </w:r>
      <w:proofErr w:type="spellEnd"/>
      <w:r>
        <w:t xml:space="preserve"> </w:t>
      </w:r>
      <w:proofErr w:type="spellStart"/>
      <w:r>
        <w:t>zahtevaju</w:t>
      </w:r>
      <w:proofErr w:type="spellEnd"/>
      <w:r>
        <w:t xml:space="preserve"> </w:t>
      </w:r>
      <w:proofErr w:type="spellStart"/>
      <w:r>
        <w:t>načela</w:t>
      </w:r>
      <w:proofErr w:type="spellEnd"/>
      <w:r>
        <w:t xml:space="preserve"> Sistema </w:t>
      </w:r>
      <w:proofErr w:type="spellStart"/>
      <w:r>
        <w:t>zaštite</w:t>
      </w:r>
      <w:proofErr w:type="spellEnd"/>
      <w:r>
        <w:t xml:space="preserve"> </w:t>
      </w:r>
      <w:proofErr w:type="spellStart"/>
      <w:r>
        <w:t>privatnosti</w:t>
      </w:r>
      <w:proofErr w:type="spellEnd"/>
      <w:r>
        <w:t xml:space="preserve"> </w:t>
      </w:r>
      <w:proofErr w:type="spellStart"/>
      <w:r>
        <w:t>podataka</w:t>
      </w:r>
      <w:proofErr w:type="spellEnd"/>
      <w:r>
        <w:t>.</w:t>
      </w:r>
    </w:p>
    <w:p w14:paraId="153F4DFA" w14:textId="77777777" w:rsidR="00201807" w:rsidRPr="00343F90" w:rsidRDefault="00201807" w:rsidP="00201807">
      <w:pPr>
        <w:pStyle w:val="ProductList-Body"/>
        <w:keepNext/>
        <w:spacing w:after="120"/>
        <w:ind w:left="187"/>
        <w:outlineLvl w:val="2"/>
        <w:rPr>
          <w:lang w:val="it-IT"/>
        </w:rPr>
      </w:pPr>
      <w:r w:rsidRPr="00343F90">
        <w:rPr>
          <w:b/>
          <w:color w:val="0072C6"/>
          <w:lang w:val="it-IT"/>
        </w:rPr>
        <w:t>Lokacija Klijentovih podataka</w:t>
      </w:r>
      <w:bookmarkEnd w:id="107"/>
    </w:p>
    <w:bookmarkEnd w:id="108"/>
    <w:p w14:paraId="22F6887F" w14:textId="77777777" w:rsidR="005D2B10" w:rsidRPr="00752A4A" w:rsidRDefault="005D2B10" w:rsidP="005D2B10">
      <w:pPr>
        <w:tabs>
          <w:tab w:val="left" w:pos="360"/>
        </w:tabs>
        <w:spacing w:after="120" w:line="240" w:lineRule="auto"/>
        <w:ind w:left="180"/>
        <w:rPr>
          <w:rFonts w:ascii="Calibri" w:eastAsia="Calibri" w:hAnsi="Calibri" w:cs="Arial"/>
          <w:sz w:val="18"/>
        </w:rPr>
      </w:pPr>
      <w:r>
        <w:rPr>
          <w:rFonts w:ascii="Calibri" w:eastAsia="Calibri" w:hAnsi="Calibri" w:cs="Arial"/>
          <w:sz w:val="18"/>
        </w:rPr>
        <w:t xml:space="preserve">Za </w:t>
      </w:r>
      <w:proofErr w:type="spellStart"/>
      <w:r>
        <w:rPr>
          <w:rFonts w:ascii="Calibri" w:eastAsia="Calibri" w:hAnsi="Calibri" w:cs="Arial"/>
          <w:sz w:val="18"/>
        </w:rPr>
        <w:t>Osnovne</w:t>
      </w:r>
      <w:proofErr w:type="spellEnd"/>
      <w:r>
        <w:rPr>
          <w:rFonts w:ascii="Calibri" w:eastAsia="Calibri" w:hAnsi="Calibri" w:cs="Arial"/>
          <w:sz w:val="18"/>
        </w:rPr>
        <w:t xml:space="preserve"> Online </w:t>
      </w:r>
      <w:proofErr w:type="spellStart"/>
      <w:r>
        <w:rPr>
          <w:rFonts w:ascii="Calibri" w:eastAsia="Calibri" w:hAnsi="Calibri" w:cs="Arial"/>
          <w:sz w:val="18"/>
        </w:rPr>
        <w:t>usluge</w:t>
      </w:r>
      <w:proofErr w:type="spellEnd"/>
      <w:r>
        <w:rPr>
          <w:rFonts w:ascii="Calibri" w:eastAsia="Calibri" w:hAnsi="Calibri" w:cs="Arial"/>
          <w:sz w:val="18"/>
        </w:rPr>
        <w:t xml:space="preserve"> Microsoft </w:t>
      </w:r>
      <w:proofErr w:type="spellStart"/>
      <w:r>
        <w:rPr>
          <w:rFonts w:ascii="Calibri" w:eastAsia="Calibri" w:hAnsi="Calibri" w:cs="Arial"/>
          <w:sz w:val="18"/>
        </w:rPr>
        <w:t>će</w:t>
      </w:r>
      <w:proofErr w:type="spellEnd"/>
      <w:r>
        <w:rPr>
          <w:rFonts w:ascii="Calibri" w:eastAsia="Calibri" w:hAnsi="Calibri" w:cs="Arial"/>
          <w:sz w:val="18"/>
        </w:rPr>
        <w:t xml:space="preserve"> </w:t>
      </w:r>
      <w:proofErr w:type="spellStart"/>
      <w:r>
        <w:rPr>
          <w:rFonts w:ascii="Calibri" w:eastAsia="Calibri" w:hAnsi="Calibri" w:cs="Arial"/>
          <w:sz w:val="18"/>
        </w:rPr>
        <w:t>skladištiti</w:t>
      </w:r>
      <w:proofErr w:type="spellEnd"/>
      <w:r>
        <w:rPr>
          <w:rFonts w:ascii="Calibri" w:eastAsia="Calibri" w:hAnsi="Calibri" w:cs="Arial"/>
          <w:sz w:val="18"/>
        </w:rPr>
        <w:t xml:space="preserve"> </w:t>
      </w:r>
      <w:proofErr w:type="spellStart"/>
      <w:r>
        <w:rPr>
          <w:rFonts w:ascii="Calibri" w:eastAsia="Calibri" w:hAnsi="Calibri" w:cs="Arial"/>
          <w:sz w:val="18"/>
        </w:rPr>
        <w:t>Klijentove</w:t>
      </w:r>
      <w:proofErr w:type="spellEnd"/>
      <w:r>
        <w:rPr>
          <w:rFonts w:ascii="Calibri" w:eastAsia="Calibri" w:hAnsi="Calibri" w:cs="Arial"/>
          <w:sz w:val="18"/>
        </w:rPr>
        <w:t xml:space="preserve"> </w:t>
      </w:r>
      <w:proofErr w:type="spellStart"/>
      <w:r>
        <w:rPr>
          <w:rFonts w:ascii="Calibri" w:eastAsia="Calibri" w:hAnsi="Calibri" w:cs="Arial"/>
          <w:sz w:val="18"/>
        </w:rPr>
        <w:t>podatke</w:t>
      </w:r>
      <w:proofErr w:type="spellEnd"/>
      <w:r>
        <w:rPr>
          <w:rFonts w:ascii="Calibri" w:eastAsia="Calibri" w:hAnsi="Calibri" w:cs="Arial"/>
          <w:sz w:val="18"/>
        </w:rPr>
        <w:t xml:space="preserve"> u </w:t>
      </w:r>
      <w:proofErr w:type="spellStart"/>
      <w:r>
        <w:rPr>
          <w:rFonts w:ascii="Calibri" w:eastAsia="Calibri" w:hAnsi="Calibri" w:cs="Arial"/>
          <w:sz w:val="18"/>
        </w:rPr>
        <w:t>stanju</w:t>
      </w:r>
      <w:proofErr w:type="spellEnd"/>
      <w:r>
        <w:rPr>
          <w:rFonts w:ascii="Calibri" w:eastAsia="Calibri" w:hAnsi="Calibri" w:cs="Arial"/>
          <w:sz w:val="18"/>
        </w:rPr>
        <w:t xml:space="preserve"> </w:t>
      </w:r>
      <w:proofErr w:type="spellStart"/>
      <w:r>
        <w:rPr>
          <w:rFonts w:ascii="Calibri" w:eastAsia="Calibri" w:hAnsi="Calibri" w:cs="Arial"/>
          <w:sz w:val="18"/>
        </w:rPr>
        <w:t>mirovanja</w:t>
      </w:r>
      <w:proofErr w:type="spellEnd"/>
      <w:r>
        <w:rPr>
          <w:rFonts w:ascii="Calibri" w:eastAsia="Calibri" w:hAnsi="Calibri" w:cs="Arial"/>
          <w:sz w:val="18"/>
        </w:rPr>
        <w:t xml:space="preserve"> u </w:t>
      </w:r>
      <w:proofErr w:type="spellStart"/>
      <w:r>
        <w:rPr>
          <w:rFonts w:ascii="Calibri" w:eastAsia="Calibri" w:hAnsi="Calibri" w:cs="Arial"/>
          <w:sz w:val="18"/>
        </w:rPr>
        <w:t>okviru</w:t>
      </w:r>
      <w:proofErr w:type="spellEnd"/>
      <w:r>
        <w:rPr>
          <w:rFonts w:ascii="Calibri" w:eastAsia="Calibri" w:hAnsi="Calibri" w:cs="Arial"/>
          <w:sz w:val="18"/>
        </w:rPr>
        <w:t xml:space="preserve"> </w:t>
      </w:r>
      <w:proofErr w:type="spellStart"/>
      <w:r>
        <w:rPr>
          <w:rFonts w:ascii="Calibri" w:eastAsia="Calibri" w:hAnsi="Calibri" w:cs="Arial"/>
          <w:sz w:val="18"/>
        </w:rPr>
        <w:t>većih</w:t>
      </w:r>
      <w:proofErr w:type="spellEnd"/>
      <w:r>
        <w:rPr>
          <w:rFonts w:ascii="Calibri" w:eastAsia="Calibri" w:hAnsi="Calibri" w:cs="Arial"/>
          <w:sz w:val="18"/>
        </w:rPr>
        <w:t xml:space="preserve"> </w:t>
      </w:r>
      <w:proofErr w:type="spellStart"/>
      <w:r>
        <w:rPr>
          <w:rFonts w:ascii="Calibri" w:eastAsia="Calibri" w:hAnsi="Calibri" w:cs="Arial"/>
          <w:sz w:val="18"/>
        </w:rPr>
        <w:t>geografskih</w:t>
      </w:r>
      <w:proofErr w:type="spellEnd"/>
      <w:r>
        <w:rPr>
          <w:rFonts w:ascii="Calibri" w:eastAsia="Calibri" w:hAnsi="Calibri" w:cs="Arial"/>
          <w:sz w:val="18"/>
        </w:rPr>
        <w:t xml:space="preserve"> </w:t>
      </w:r>
      <w:proofErr w:type="spellStart"/>
      <w:r>
        <w:rPr>
          <w:rFonts w:ascii="Calibri" w:eastAsia="Calibri" w:hAnsi="Calibri" w:cs="Arial"/>
          <w:sz w:val="18"/>
        </w:rPr>
        <w:t>oblasti</w:t>
      </w:r>
      <w:proofErr w:type="spellEnd"/>
      <w:r>
        <w:rPr>
          <w:rFonts w:ascii="Calibri" w:eastAsia="Calibri" w:hAnsi="Calibri" w:cs="Arial"/>
          <w:sz w:val="18"/>
        </w:rPr>
        <w:t xml:space="preserve"> (</w:t>
      </w:r>
      <w:proofErr w:type="spellStart"/>
      <w:r>
        <w:rPr>
          <w:rFonts w:ascii="Calibri" w:eastAsia="Calibri" w:hAnsi="Calibri" w:cs="Arial"/>
          <w:sz w:val="18"/>
        </w:rPr>
        <w:t>svaka</w:t>
      </w:r>
      <w:proofErr w:type="spellEnd"/>
      <w:r>
        <w:rPr>
          <w:rFonts w:ascii="Calibri" w:eastAsia="Calibri" w:hAnsi="Calibri" w:cs="Arial"/>
          <w:sz w:val="18"/>
        </w:rPr>
        <w:t xml:space="preserve"> pod </w:t>
      </w:r>
      <w:proofErr w:type="spellStart"/>
      <w:r>
        <w:rPr>
          <w:rFonts w:ascii="Calibri" w:eastAsia="Calibri" w:hAnsi="Calibri" w:cs="Arial"/>
          <w:sz w:val="18"/>
        </w:rPr>
        <w:t>nazivom</w:t>
      </w:r>
      <w:proofErr w:type="spellEnd"/>
      <w:r>
        <w:rPr>
          <w:rFonts w:ascii="Calibri" w:eastAsia="Calibri" w:hAnsi="Calibri" w:cs="Arial"/>
          <w:sz w:val="18"/>
        </w:rPr>
        <w:t xml:space="preserve"> „</w:t>
      </w:r>
      <w:proofErr w:type="spellStart"/>
      <w:r>
        <w:rPr>
          <w:rFonts w:ascii="Calibri" w:eastAsia="Calibri" w:hAnsi="Calibri" w:cs="Arial"/>
          <w:sz w:val="18"/>
        </w:rPr>
        <w:t>Geografska</w:t>
      </w:r>
      <w:proofErr w:type="spellEnd"/>
      <w:r>
        <w:rPr>
          <w:rFonts w:ascii="Calibri" w:eastAsia="Calibri" w:hAnsi="Calibri" w:cs="Arial"/>
          <w:sz w:val="18"/>
        </w:rPr>
        <w:t xml:space="preserve"> </w:t>
      </w:r>
      <w:proofErr w:type="gramStart"/>
      <w:r>
        <w:rPr>
          <w:rFonts w:ascii="Calibri" w:eastAsia="Calibri" w:hAnsi="Calibri" w:cs="Arial"/>
          <w:sz w:val="18"/>
        </w:rPr>
        <w:t>oblast“</w:t>
      </w:r>
      <w:proofErr w:type="gramEnd"/>
      <w:r>
        <w:rPr>
          <w:rFonts w:ascii="Calibri" w:eastAsia="Calibri" w:hAnsi="Calibri" w:cs="Arial"/>
          <w:sz w:val="18"/>
        </w:rPr>
        <w:t xml:space="preserve">), </w:t>
      </w:r>
      <w:proofErr w:type="spellStart"/>
      <w:r>
        <w:rPr>
          <w:rFonts w:ascii="Calibri" w:eastAsia="Calibri" w:hAnsi="Calibri" w:cs="Arial"/>
          <w:sz w:val="18"/>
        </w:rPr>
        <w:t>kao</w:t>
      </w:r>
      <w:proofErr w:type="spellEnd"/>
      <w:r>
        <w:rPr>
          <w:rFonts w:ascii="Calibri" w:eastAsia="Calibri" w:hAnsi="Calibri" w:cs="Arial"/>
          <w:sz w:val="18"/>
        </w:rPr>
        <w:t xml:space="preserve"> </w:t>
      </w:r>
      <w:proofErr w:type="spellStart"/>
      <w:r>
        <w:rPr>
          <w:rFonts w:ascii="Calibri" w:eastAsia="Calibri" w:hAnsi="Calibri" w:cs="Arial"/>
          <w:sz w:val="18"/>
        </w:rPr>
        <w:t>što</w:t>
      </w:r>
      <w:proofErr w:type="spellEnd"/>
      <w:r>
        <w:rPr>
          <w:rFonts w:ascii="Calibri" w:eastAsia="Calibri" w:hAnsi="Calibri" w:cs="Arial"/>
          <w:sz w:val="18"/>
        </w:rPr>
        <w:t xml:space="preserve"> je </w:t>
      </w:r>
      <w:proofErr w:type="spellStart"/>
      <w:r>
        <w:rPr>
          <w:rFonts w:ascii="Calibri" w:eastAsia="Calibri" w:hAnsi="Calibri" w:cs="Arial"/>
          <w:sz w:val="18"/>
        </w:rPr>
        <w:t>navedeno</w:t>
      </w:r>
      <w:proofErr w:type="spellEnd"/>
      <w:r>
        <w:rPr>
          <w:rFonts w:ascii="Calibri" w:eastAsia="Calibri" w:hAnsi="Calibri" w:cs="Arial"/>
          <w:sz w:val="18"/>
        </w:rPr>
        <w:t xml:space="preserve"> u </w:t>
      </w:r>
      <w:proofErr w:type="spellStart"/>
      <w:r>
        <w:rPr>
          <w:rFonts w:ascii="Calibri" w:eastAsia="Calibri" w:hAnsi="Calibri" w:cs="Arial"/>
          <w:sz w:val="18"/>
        </w:rPr>
        <w:t>Uslovima</w:t>
      </w:r>
      <w:proofErr w:type="spellEnd"/>
      <w:r>
        <w:rPr>
          <w:rFonts w:ascii="Calibri" w:eastAsia="Calibri" w:hAnsi="Calibri" w:cs="Arial"/>
          <w:sz w:val="18"/>
        </w:rPr>
        <w:t xml:space="preserve"> </w:t>
      </w:r>
      <w:proofErr w:type="spellStart"/>
      <w:r>
        <w:rPr>
          <w:rFonts w:ascii="Calibri" w:eastAsia="Calibri" w:hAnsi="Calibri" w:cs="Arial"/>
          <w:sz w:val="18"/>
        </w:rPr>
        <w:t>korišćenja</w:t>
      </w:r>
      <w:proofErr w:type="spellEnd"/>
      <w:r>
        <w:rPr>
          <w:rFonts w:ascii="Calibri" w:eastAsia="Calibri" w:hAnsi="Calibri" w:cs="Arial"/>
          <w:sz w:val="18"/>
        </w:rPr>
        <w:t xml:space="preserve"> </w:t>
      </w:r>
      <w:proofErr w:type="spellStart"/>
      <w:r>
        <w:rPr>
          <w:rFonts w:ascii="Calibri" w:eastAsia="Calibri" w:hAnsi="Calibri" w:cs="Arial"/>
          <w:sz w:val="18"/>
        </w:rPr>
        <w:t>proizvoda</w:t>
      </w:r>
      <w:proofErr w:type="spellEnd"/>
      <w:r>
        <w:rPr>
          <w:rFonts w:ascii="Calibri" w:eastAsia="Calibri" w:hAnsi="Calibri" w:cs="Arial"/>
          <w:sz w:val="18"/>
        </w:rPr>
        <w:t>.</w:t>
      </w:r>
    </w:p>
    <w:p w14:paraId="66DF3153" w14:textId="77777777" w:rsidR="005D2B10" w:rsidRPr="00752A4A" w:rsidRDefault="005D2B10" w:rsidP="005D2B10">
      <w:pPr>
        <w:tabs>
          <w:tab w:val="left" w:pos="360"/>
        </w:tabs>
        <w:spacing w:after="120" w:line="240" w:lineRule="auto"/>
        <w:ind w:left="180"/>
        <w:rPr>
          <w:rFonts w:ascii="Calibri" w:eastAsia="Calibri" w:hAnsi="Calibri" w:cs="Arial"/>
          <w:sz w:val="18"/>
        </w:rPr>
      </w:pPr>
      <w:r>
        <w:rPr>
          <w:rFonts w:ascii="Calibri" w:eastAsia="Calibri" w:hAnsi="Calibri" w:cs="Arial"/>
          <w:sz w:val="18"/>
        </w:rPr>
        <w:t xml:space="preserve">Za Online </w:t>
      </w:r>
      <w:proofErr w:type="spellStart"/>
      <w:r>
        <w:rPr>
          <w:rFonts w:ascii="Calibri" w:eastAsia="Calibri" w:hAnsi="Calibri" w:cs="Arial"/>
          <w:sz w:val="18"/>
        </w:rPr>
        <w:t>usluge</w:t>
      </w:r>
      <w:proofErr w:type="spellEnd"/>
      <w:r>
        <w:rPr>
          <w:rFonts w:ascii="Calibri" w:eastAsia="Calibri" w:hAnsi="Calibri" w:cs="Arial"/>
          <w:sz w:val="18"/>
        </w:rPr>
        <w:t xml:space="preserve"> </w:t>
      </w:r>
      <w:proofErr w:type="spellStart"/>
      <w:r>
        <w:rPr>
          <w:rFonts w:ascii="Calibri" w:eastAsia="Calibri" w:hAnsi="Calibri" w:cs="Arial"/>
          <w:sz w:val="18"/>
        </w:rPr>
        <w:t>na</w:t>
      </w:r>
      <w:proofErr w:type="spellEnd"/>
      <w:r>
        <w:rPr>
          <w:rFonts w:ascii="Calibri" w:eastAsia="Calibri" w:hAnsi="Calibri" w:cs="Arial"/>
          <w:sz w:val="18"/>
        </w:rPr>
        <w:t xml:space="preserve"> </w:t>
      </w:r>
      <w:proofErr w:type="spellStart"/>
      <w:r>
        <w:rPr>
          <w:rFonts w:ascii="Calibri" w:eastAsia="Calibri" w:hAnsi="Calibri" w:cs="Arial"/>
          <w:sz w:val="18"/>
        </w:rPr>
        <w:t>koje</w:t>
      </w:r>
      <w:proofErr w:type="spellEnd"/>
      <w:r>
        <w:rPr>
          <w:rFonts w:ascii="Calibri" w:eastAsia="Calibri" w:hAnsi="Calibri" w:cs="Arial"/>
          <w:sz w:val="18"/>
        </w:rPr>
        <w:t xml:space="preserve"> se </w:t>
      </w:r>
      <w:proofErr w:type="spellStart"/>
      <w:r>
        <w:rPr>
          <w:rFonts w:ascii="Calibri" w:eastAsia="Calibri" w:hAnsi="Calibri" w:cs="Arial"/>
          <w:sz w:val="18"/>
        </w:rPr>
        <w:t>primenjuje</w:t>
      </w:r>
      <w:proofErr w:type="spellEnd"/>
      <w:r>
        <w:rPr>
          <w:rFonts w:ascii="Calibri" w:eastAsia="Calibri" w:hAnsi="Calibri" w:cs="Arial"/>
          <w:sz w:val="18"/>
        </w:rPr>
        <w:t xml:space="preserve"> Granica </w:t>
      </w:r>
      <w:proofErr w:type="spellStart"/>
      <w:r>
        <w:rPr>
          <w:rFonts w:ascii="Calibri" w:eastAsia="Calibri" w:hAnsi="Calibri" w:cs="Arial"/>
          <w:sz w:val="18"/>
        </w:rPr>
        <w:t>podataka</w:t>
      </w:r>
      <w:proofErr w:type="spellEnd"/>
      <w:r>
        <w:rPr>
          <w:rFonts w:ascii="Calibri" w:eastAsia="Calibri" w:hAnsi="Calibri" w:cs="Arial"/>
          <w:sz w:val="18"/>
        </w:rPr>
        <w:t xml:space="preserve"> EU, Microsoft </w:t>
      </w:r>
      <w:proofErr w:type="spellStart"/>
      <w:r>
        <w:rPr>
          <w:rFonts w:ascii="Calibri" w:eastAsia="Calibri" w:hAnsi="Calibri" w:cs="Arial"/>
          <w:sz w:val="18"/>
        </w:rPr>
        <w:t>će</w:t>
      </w:r>
      <w:proofErr w:type="spellEnd"/>
      <w:r>
        <w:rPr>
          <w:rFonts w:ascii="Calibri" w:eastAsia="Calibri" w:hAnsi="Calibri" w:cs="Arial"/>
          <w:sz w:val="18"/>
        </w:rPr>
        <w:t xml:space="preserve"> </w:t>
      </w:r>
      <w:proofErr w:type="spellStart"/>
      <w:r>
        <w:rPr>
          <w:rFonts w:ascii="Calibri" w:eastAsia="Calibri" w:hAnsi="Calibri" w:cs="Arial"/>
          <w:sz w:val="18"/>
        </w:rPr>
        <w:t>skladištiti</w:t>
      </w:r>
      <w:proofErr w:type="spellEnd"/>
      <w:r>
        <w:rPr>
          <w:rFonts w:ascii="Calibri" w:eastAsia="Calibri" w:hAnsi="Calibri" w:cs="Arial"/>
          <w:sz w:val="18"/>
        </w:rPr>
        <w:t xml:space="preserve"> </w:t>
      </w:r>
      <w:proofErr w:type="spellStart"/>
      <w:r>
        <w:rPr>
          <w:rFonts w:ascii="Calibri" w:eastAsia="Calibri" w:hAnsi="Calibri" w:cs="Arial"/>
          <w:sz w:val="18"/>
        </w:rPr>
        <w:t>i</w:t>
      </w:r>
      <w:proofErr w:type="spellEnd"/>
      <w:r>
        <w:rPr>
          <w:rFonts w:ascii="Calibri" w:eastAsia="Calibri" w:hAnsi="Calibri" w:cs="Arial"/>
          <w:sz w:val="18"/>
        </w:rPr>
        <w:t xml:space="preserve"> </w:t>
      </w:r>
      <w:proofErr w:type="spellStart"/>
      <w:r>
        <w:rPr>
          <w:rFonts w:ascii="Calibri" w:eastAsia="Calibri" w:hAnsi="Calibri" w:cs="Arial"/>
          <w:sz w:val="18"/>
        </w:rPr>
        <w:t>obrađivati</w:t>
      </w:r>
      <w:proofErr w:type="spellEnd"/>
      <w:r>
        <w:rPr>
          <w:rFonts w:ascii="Calibri" w:eastAsia="Calibri" w:hAnsi="Calibri" w:cs="Arial"/>
          <w:sz w:val="18"/>
        </w:rPr>
        <w:t xml:space="preserve"> </w:t>
      </w:r>
      <w:proofErr w:type="spellStart"/>
      <w:r>
        <w:rPr>
          <w:rFonts w:ascii="Calibri" w:eastAsia="Calibri" w:hAnsi="Calibri" w:cs="Arial"/>
          <w:sz w:val="18"/>
        </w:rPr>
        <w:t>Klijentove</w:t>
      </w:r>
      <w:proofErr w:type="spellEnd"/>
      <w:r>
        <w:rPr>
          <w:rFonts w:ascii="Calibri" w:eastAsia="Calibri" w:hAnsi="Calibri" w:cs="Arial"/>
          <w:sz w:val="18"/>
        </w:rPr>
        <w:t xml:space="preserve"> </w:t>
      </w:r>
      <w:proofErr w:type="spellStart"/>
      <w:r>
        <w:rPr>
          <w:rFonts w:ascii="Calibri" w:eastAsia="Calibri" w:hAnsi="Calibri" w:cs="Arial"/>
          <w:sz w:val="18"/>
        </w:rPr>
        <w:t>podatke</w:t>
      </w:r>
      <w:proofErr w:type="spellEnd"/>
      <w:r>
        <w:rPr>
          <w:rFonts w:ascii="Calibri" w:eastAsia="Calibri" w:hAnsi="Calibri" w:cs="Arial"/>
          <w:sz w:val="18"/>
        </w:rPr>
        <w:t xml:space="preserve"> </w:t>
      </w:r>
      <w:proofErr w:type="spellStart"/>
      <w:r>
        <w:rPr>
          <w:rFonts w:ascii="Calibri" w:eastAsia="Calibri" w:hAnsi="Calibri" w:cs="Arial"/>
          <w:sz w:val="18"/>
        </w:rPr>
        <w:t>i</w:t>
      </w:r>
      <w:proofErr w:type="spellEnd"/>
      <w:r>
        <w:rPr>
          <w:rFonts w:ascii="Calibri" w:eastAsia="Calibri" w:hAnsi="Calibri" w:cs="Arial"/>
          <w:sz w:val="18"/>
        </w:rPr>
        <w:t xml:space="preserve"> </w:t>
      </w:r>
      <w:proofErr w:type="spellStart"/>
      <w:r>
        <w:rPr>
          <w:rFonts w:ascii="Calibri" w:eastAsia="Calibri" w:hAnsi="Calibri" w:cs="Arial"/>
          <w:sz w:val="18"/>
        </w:rPr>
        <w:t>Lične</w:t>
      </w:r>
      <w:proofErr w:type="spellEnd"/>
      <w:r>
        <w:rPr>
          <w:rFonts w:ascii="Calibri" w:eastAsia="Calibri" w:hAnsi="Calibri" w:cs="Arial"/>
          <w:sz w:val="18"/>
        </w:rPr>
        <w:t xml:space="preserve"> </w:t>
      </w:r>
      <w:proofErr w:type="spellStart"/>
      <w:r>
        <w:rPr>
          <w:rFonts w:ascii="Calibri" w:eastAsia="Calibri" w:hAnsi="Calibri" w:cs="Arial"/>
          <w:sz w:val="18"/>
        </w:rPr>
        <w:t>podatke</w:t>
      </w:r>
      <w:proofErr w:type="spellEnd"/>
      <w:r>
        <w:rPr>
          <w:rFonts w:ascii="Calibri" w:eastAsia="Calibri" w:hAnsi="Calibri" w:cs="Arial"/>
          <w:sz w:val="18"/>
        </w:rPr>
        <w:t xml:space="preserve"> </w:t>
      </w:r>
      <w:proofErr w:type="spellStart"/>
      <w:r>
        <w:rPr>
          <w:rFonts w:ascii="Calibri" w:eastAsia="Calibri" w:hAnsi="Calibri" w:cs="Arial"/>
          <w:sz w:val="18"/>
        </w:rPr>
        <w:t>unutar</w:t>
      </w:r>
      <w:proofErr w:type="spellEnd"/>
      <w:r>
        <w:rPr>
          <w:rFonts w:ascii="Calibri" w:eastAsia="Calibri" w:hAnsi="Calibri" w:cs="Arial"/>
          <w:sz w:val="18"/>
        </w:rPr>
        <w:t xml:space="preserve"> </w:t>
      </w:r>
      <w:proofErr w:type="spellStart"/>
      <w:r>
        <w:rPr>
          <w:rFonts w:ascii="Calibri" w:eastAsia="Calibri" w:hAnsi="Calibri" w:cs="Arial"/>
          <w:sz w:val="18"/>
        </w:rPr>
        <w:t>Evropske</w:t>
      </w:r>
      <w:proofErr w:type="spellEnd"/>
      <w:r>
        <w:rPr>
          <w:rFonts w:ascii="Calibri" w:eastAsia="Calibri" w:hAnsi="Calibri" w:cs="Arial"/>
          <w:sz w:val="18"/>
        </w:rPr>
        <w:t xml:space="preserve"> </w:t>
      </w:r>
      <w:proofErr w:type="spellStart"/>
      <w:r>
        <w:rPr>
          <w:rFonts w:ascii="Calibri" w:eastAsia="Calibri" w:hAnsi="Calibri" w:cs="Arial"/>
          <w:sz w:val="18"/>
        </w:rPr>
        <w:t>unije</w:t>
      </w:r>
      <w:proofErr w:type="spellEnd"/>
      <w:r>
        <w:rPr>
          <w:rFonts w:ascii="Calibri" w:eastAsia="Calibri" w:hAnsi="Calibri" w:cs="Arial"/>
          <w:sz w:val="18"/>
        </w:rPr>
        <w:t xml:space="preserve">, </w:t>
      </w:r>
      <w:proofErr w:type="spellStart"/>
      <w:r>
        <w:rPr>
          <w:rFonts w:ascii="Calibri" w:eastAsia="Calibri" w:hAnsi="Calibri" w:cs="Arial"/>
          <w:sz w:val="18"/>
        </w:rPr>
        <w:t>kao</w:t>
      </w:r>
      <w:proofErr w:type="spellEnd"/>
      <w:r>
        <w:rPr>
          <w:rFonts w:ascii="Calibri" w:eastAsia="Calibri" w:hAnsi="Calibri" w:cs="Arial"/>
          <w:sz w:val="18"/>
        </w:rPr>
        <w:t xml:space="preserve"> </w:t>
      </w:r>
      <w:proofErr w:type="spellStart"/>
      <w:r>
        <w:rPr>
          <w:rFonts w:ascii="Calibri" w:eastAsia="Calibri" w:hAnsi="Calibri" w:cs="Arial"/>
          <w:sz w:val="18"/>
        </w:rPr>
        <w:t>što</w:t>
      </w:r>
      <w:proofErr w:type="spellEnd"/>
      <w:r>
        <w:rPr>
          <w:rFonts w:ascii="Calibri" w:eastAsia="Calibri" w:hAnsi="Calibri" w:cs="Arial"/>
          <w:sz w:val="18"/>
        </w:rPr>
        <w:t xml:space="preserve"> je </w:t>
      </w:r>
      <w:proofErr w:type="spellStart"/>
      <w:r>
        <w:rPr>
          <w:rFonts w:ascii="Calibri" w:eastAsia="Calibri" w:hAnsi="Calibri" w:cs="Arial"/>
          <w:sz w:val="18"/>
        </w:rPr>
        <w:t>navedeno</w:t>
      </w:r>
      <w:proofErr w:type="spellEnd"/>
      <w:r>
        <w:rPr>
          <w:rFonts w:ascii="Calibri" w:eastAsia="Calibri" w:hAnsi="Calibri" w:cs="Arial"/>
          <w:sz w:val="18"/>
        </w:rPr>
        <w:t xml:space="preserve"> u </w:t>
      </w:r>
      <w:proofErr w:type="spellStart"/>
      <w:r>
        <w:rPr>
          <w:rFonts w:ascii="Calibri" w:eastAsia="Calibri" w:hAnsi="Calibri" w:cs="Arial"/>
          <w:sz w:val="18"/>
        </w:rPr>
        <w:t>Uslovima</w:t>
      </w:r>
      <w:proofErr w:type="spellEnd"/>
      <w:r>
        <w:rPr>
          <w:rFonts w:ascii="Calibri" w:eastAsia="Calibri" w:hAnsi="Calibri" w:cs="Arial"/>
          <w:sz w:val="18"/>
        </w:rPr>
        <w:t xml:space="preserve"> </w:t>
      </w:r>
      <w:proofErr w:type="spellStart"/>
      <w:r>
        <w:rPr>
          <w:rFonts w:ascii="Calibri" w:eastAsia="Calibri" w:hAnsi="Calibri" w:cs="Arial"/>
          <w:sz w:val="18"/>
        </w:rPr>
        <w:t>korišćenja</w:t>
      </w:r>
      <w:proofErr w:type="spellEnd"/>
      <w:r>
        <w:rPr>
          <w:rFonts w:ascii="Calibri" w:eastAsia="Calibri" w:hAnsi="Calibri" w:cs="Arial"/>
          <w:sz w:val="18"/>
        </w:rPr>
        <w:t xml:space="preserve"> </w:t>
      </w:r>
      <w:proofErr w:type="spellStart"/>
      <w:r>
        <w:rPr>
          <w:rFonts w:ascii="Calibri" w:eastAsia="Calibri" w:hAnsi="Calibri" w:cs="Arial"/>
          <w:sz w:val="18"/>
        </w:rPr>
        <w:t>proizvoda</w:t>
      </w:r>
      <w:proofErr w:type="spellEnd"/>
      <w:r>
        <w:rPr>
          <w:rFonts w:ascii="Calibri" w:eastAsia="Calibri" w:hAnsi="Calibri" w:cs="Arial"/>
          <w:sz w:val="18"/>
        </w:rPr>
        <w:t>.</w:t>
      </w:r>
    </w:p>
    <w:p w14:paraId="1B74180B" w14:textId="77777777" w:rsidR="005D2B10" w:rsidRPr="00752A4A" w:rsidRDefault="005D2B10" w:rsidP="005D2B10">
      <w:pPr>
        <w:tabs>
          <w:tab w:val="left" w:pos="360"/>
        </w:tabs>
        <w:spacing w:after="120" w:line="240" w:lineRule="auto"/>
        <w:ind w:left="180"/>
        <w:rPr>
          <w:rFonts w:ascii="Calibri" w:eastAsia="Calibri" w:hAnsi="Calibri" w:cs="Arial"/>
          <w:sz w:val="18"/>
        </w:rPr>
      </w:pPr>
      <w:r>
        <w:rPr>
          <w:rFonts w:ascii="Calibri" w:eastAsia="Calibri" w:hAnsi="Calibri" w:cs="Arial"/>
          <w:sz w:val="18"/>
        </w:rPr>
        <w:t xml:space="preserve">Microsoft ne </w:t>
      </w:r>
      <w:proofErr w:type="spellStart"/>
      <w:r>
        <w:rPr>
          <w:rFonts w:ascii="Calibri" w:eastAsia="Calibri" w:hAnsi="Calibri" w:cs="Arial"/>
          <w:sz w:val="18"/>
        </w:rPr>
        <w:t>kontroliše</w:t>
      </w:r>
      <w:proofErr w:type="spellEnd"/>
      <w:r>
        <w:rPr>
          <w:rFonts w:ascii="Calibri" w:eastAsia="Calibri" w:hAnsi="Calibri" w:cs="Arial"/>
          <w:sz w:val="18"/>
        </w:rPr>
        <w:t xml:space="preserve"> </w:t>
      </w:r>
      <w:proofErr w:type="spellStart"/>
      <w:r>
        <w:rPr>
          <w:rFonts w:ascii="Calibri" w:eastAsia="Calibri" w:hAnsi="Calibri" w:cs="Arial"/>
          <w:sz w:val="18"/>
        </w:rPr>
        <w:t>i</w:t>
      </w:r>
      <w:proofErr w:type="spellEnd"/>
      <w:r>
        <w:rPr>
          <w:rFonts w:ascii="Calibri" w:eastAsia="Calibri" w:hAnsi="Calibri" w:cs="Arial"/>
          <w:sz w:val="18"/>
        </w:rPr>
        <w:t xml:space="preserve"> ne </w:t>
      </w:r>
      <w:proofErr w:type="spellStart"/>
      <w:r>
        <w:rPr>
          <w:rFonts w:ascii="Calibri" w:eastAsia="Calibri" w:hAnsi="Calibri" w:cs="Arial"/>
          <w:sz w:val="18"/>
        </w:rPr>
        <w:t>ograničava</w:t>
      </w:r>
      <w:proofErr w:type="spellEnd"/>
      <w:r>
        <w:rPr>
          <w:rFonts w:ascii="Calibri" w:eastAsia="Calibri" w:hAnsi="Calibri" w:cs="Arial"/>
          <w:sz w:val="18"/>
        </w:rPr>
        <w:t xml:space="preserve"> </w:t>
      </w:r>
      <w:proofErr w:type="spellStart"/>
      <w:r>
        <w:rPr>
          <w:rFonts w:ascii="Calibri" w:eastAsia="Calibri" w:hAnsi="Calibri" w:cs="Arial"/>
          <w:sz w:val="18"/>
        </w:rPr>
        <w:t>oblasti</w:t>
      </w:r>
      <w:proofErr w:type="spellEnd"/>
      <w:r>
        <w:rPr>
          <w:rFonts w:ascii="Calibri" w:eastAsia="Calibri" w:hAnsi="Calibri" w:cs="Arial"/>
          <w:sz w:val="18"/>
        </w:rPr>
        <w:t xml:space="preserve"> </w:t>
      </w:r>
      <w:proofErr w:type="spellStart"/>
      <w:r>
        <w:rPr>
          <w:rFonts w:ascii="Calibri" w:eastAsia="Calibri" w:hAnsi="Calibri" w:cs="Arial"/>
          <w:sz w:val="18"/>
        </w:rPr>
        <w:t>odakle</w:t>
      </w:r>
      <w:proofErr w:type="spellEnd"/>
      <w:r>
        <w:rPr>
          <w:rFonts w:ascii="Calibri" w:eastAsia="Calibri" w:hAnsi="Calibri" w:cs="Arial"/>
          <w:sz w:val="18"/>
        </w:rPr>
        <w:t xml:space="preserve"> </w:t>
      </w:r>
      <w:proofErr w:type="spellStart"/>
      <w:r>
        <w:rPr>
          <w:rFonts w:ascii="Calibri" w:eastAsia="Calibri" w:hAnsi="Calibri" w:cs="Arial"/>
          <w:sz w:val="18"/>
        </w:rPr>
        <w:t>Klijent</w:t>
      </w:r>
      <w:proofErr w:type="spellEnd"/>
      <w:r>
        <w:rPr>
          <w:rFonts w:ascii="Calibri" w:eastAsia="Calibri" w:hAnsi="Calibri" w:cs="Arial"/>
          <w:sz w:val="18"/>
        </w:rPr>
        <w:t xml:space="preserve"> </w:t>
      </w:r>
      <w:proofErr w:type="spellStart"/>
      <w:r>
        <w:rPr>
          <w:rFonts w:ascii="Calibri" w:eastAsia="Calibri" w:hAnsi="Calibri" w:cs="Arial"/>
          <w:sz w:val="18"/>
        </w:rPr>
        <w:t>ili</w:t>
      </w:r>
      <w:proofErr w:type="spellEnd"/>
      <w:r>
        <w:rPr>
          <w:rFonts w:ascii="Calibri" w:eastAsia="Calibri" w:hAnsi="Calibri" w:cs="Arial"/>
          <w:sz w:val="18"/>
        </w:rPr>
        <w:t xml:space="preserve"> </w:t>
      </w:r>
      <w:proofErr w:type="spellStart"/>
      <w:r>
        <w:rPr>
          <w:rFonts w:ascii="Calibri" w:eastAsia="Calibri" w:hAnsi="Calibri" w:cs="Arial"/>
          <w:sz w:val="18"/>
        </w:rPr>
        <w:t>njegovi</w:t>
      </w:r>
      <w:proofErr w:type="spellEnd"/>
      <w:r>
        <w:rPr>
          <w:rFonts w:ascii="Calibri" w:eastAsia="Calibri" w:hAnsi="Calibri" w:cs="Arial"/>
          <w:sz w:val="18"/>
        </w:rPr>
        <w:t xml:space="preserve"> </w:t>
      </w:r>
      <w:proofErr w:type="spellStart"/>
      <w:r>
        <w:rPr>
          <w:rFonts w:ascii="Calibri" w:eastAsia="Calibri" w:hAnsi="Calibri" w:cs="Arial"/>
          <w:sz w:val="18"/>
        </w:rPr>
        <w:t>krajnji</w:t>
      </w:r>
      <w:proofErr w:type="spellEnd"/>
      <w:r>
        <w:rPr>
          <w:rFonts w:ascii="Calibri" w:eastAsia="Calibri" w:hAnsi="Calibri" w:cs="Arial"/>
          <w:sz w:val="18"/>
        </w:rPr>
        <w:t xml:space="preserve"> </w:t>
      </w:r>
      <w:proofErr w:type="spellStart"/>
      <w:r>
        <w:rPr>
          <w:rFonts w:ascii="Calibri" w:eastAsia="Calibri" w:hAnsi="Calibri" w:cs="Arial"/>
          <w:sz w:val="18"/>
        </w:rPr>
        <w:t>korisnici</w:t>
      </w:r>
      <w:proofErr w:type="spellEnd"/>
      <w:r>
        <w:rPr>
          <w:rFonts w:ascii="Calibri" w:eastAsia="Calibri" w:hAnsi="Calibri" w:cs="Arial"/>
          <w:sz w:val="18"/>
        </w:rPr>
        <w:t xml:space="preserve"> </w:t>
      </w:r>
      <w:proofErr w:type="spellStart"/>
      <w:r>
        <w:rPr>
          <w:rFonts w:ascii="Calibri" w:eastAsia="Calibri" w:hAnsi="Calibri" w:cs="Arial"/>
          <w:sz w:val="18"/>
        </w:rPr>
        <w:t>mogu</w:t>
      </w:r>
      <w:proofErr w:type="spellEnd"/>
      <w:r>
        <w:rPr>
          <w:rFonts w:ascii="Calibri" w:eastAsia="Calibri" w:hAnsi="Calibri" w:cs="Arial"/>
          <w:sz w:val="18"/>
        </w:rPr>
        <w:t xml:space="preserve"> da </w:t>
      </w:r>
      <w:proofErr w:type="spellStart"/>
      <w:r>
        <w:rPr>
          <w:rFonts w:ascii="Calibri" w:eastAsia="Calibri" w:hAnsi="Calibri" w:cs="Arial"/>
          <w:sz w:val="18"/>
        </w:rPr>
        <w:t>pristupe</w:t>
      </w:r>
      <w:proofErr w:type="spellEnd"/>
      <w:r>
        <w:rPr>
          <w:rFonts w:ascii="Calibri" w:eastAsia="Calibri" w:hAnsi="Calibri" w:cs="Arial"/>
          <w:sz w:val="18"/>
        </w:rPr>
        <w:t xml:space="preserve"> </w:t>
      </w:r>
      <w:proofErr w:type="spellStart"/>
      <w:r>
        <w:rPr>
          <w:rFonts w:ascii="Calibri" w:eastAsia="Calibri" w:hAnsi="Calibri" w:cs="Arial"/>
          <w:sz w:val="18"/>
        </w:rPr>
        <w:t>ili</w:t>
      </w:r>
      <w:proofErr w:type="spellEnd"/>
      <w:r>
        <w:rPr>
          <w:rFonts w:ascii="Calibri" w:eastAsia="Calibri" w:hAnsi="Calibri" w:cs="Arial"/>
          <w:sz w:val="18"/>
        </w:rPr>
        <w:t xml:space="preserve"> da </w:t>
      </w:r>
      <w:proofErr w:type="spellStart"/>
      <w:r>
        <w:rPr>
          <w:rFonts w:ascii="Calibri" w:eastAsia="Calibri" w:hAnsi="Calibri" w:cs="Arial"/>
          <w:sz w:val="18"/>
        </w:rPr>
        <w:t>premeste</w:t>
      </w:r>
      <w:proofErr w:type="spellEnd"/>
      <w:r>
        <w:rPr>
          <w:rFonts w:ascii="Calibri" w:eastAsia="Calibri" w:hAnsi="Calibri" w:cs="Arial"/>
          <w:sz w:val="18"/>
        </w:rPr>
        <w:t xml:space="preserve"> </w:t>
      </w:r>
      <w:proofErr w:type="spellStart"/>
      <w:r>
        <w:rPr>
          <w:rFonts w:ascii="Calibri" w:eastAsia="Calibri" w:hAnsi="Calibri" w:cs="Arial"/>
          <w:sz w:val="18"/>
        </w:rPr>
        <w:t>Klijentove</w:t>
      </w:r>
      <w:proofErr w:type="spellEnd"/>
      <w:r>
        <w:rPr>
          <w:rFonts w:ascii="Calibri" w:eastAsia="Calibri" w:hAnsi="Calibri" w:cs="Arial"/>
          <w:sz w:val="18"/>
        </w:rPr>
        <w:t xml:space="preserve"> </w:t>
      </w:r>
      <w:proofErr w:type="spellStart"/>
      <w:r>
        <w:rPr>
          <w:rFonts w:ascii="Calibri" w:eastAsia="Calibri" w:hAnsi="Calibri" w:cs="Arial"/>
          <w:sz w:val="18"/>
        </w:rPr>
        <w:t>podatke</w:t>
      </w:r>
      <w:proofErr w:type="spellEnd"/>
      <w:r>
        <w:rPr>
          <w:rFonts w:ascii="Calibri" w:eastAsia="Calibri" w:hAnsi="Calibri" w:cs="Arial"/>
          <w:sz w:val="18"/>
        </w:rPr>
        <w:t>.</w:t>
      </w:r>
    </w:p>
    <w:p w14:paraId="60CFC808" w14:textId="77777777" w:rsidR="00C85435" w:rsidRPr="007A0FA7" w:rsidRDefault="00C85435" w:rsidP="002A4A50">
      <w:pPr>
        <w:pStyle w:val="ProductList-SubSubSectionHeading"/>
        <w:keepNext/>
        <w:spacing w:after="120"/>
        <w:outlineLvl w:val="1"/>
        <w:rPr>
          <w:lang w:val="it-IT"/>
        </w:rPr>
      </w:pPr>
      <w:bookmarkStart w:id="114" w:name="_Toc155369811"/>
      <w:r w:rsidRPr="007A0FA7">
        <w:rPr>
          <w:lang w:val="it-IT"/>
        </w:rPr>
        <w:t>Zadržavanje i brisanje podataka</w:t>
      </w:r>
      <w:bookmarkEnd w:id="109"/>
      <w:bookmarkEnd w:id="110"/>
      <w:bookmarkEnd w:id="111"/>
      <w:bookmarkEnd w:id="112"/>
      <w:bookmarkEnd w:id="113"/>
      <w:bookmarkEnd w:id="114"/>
    </w:p>
    <w:p w14:paraId="1E39C7A1" w14:textId="1B6FE9AF" w:rsidR="00C85435" w:rsidRPr="007A0FA7" w:rsidRDefault="00C85435" w:rsidP="00741E10">
      <w:pPr>
        <w:pStyle w:val="ProductList-Body"/>
        <w:spacing w:after="120"/>
        <w:rPr>
          <w:lang w:val="it-IT"/>
        </w:rPr>
      </w:pPr>
      <w:r w:rsidRPr="007A0FA7">
        <w:rPr>
          <w:lang w:val="it-IT"/>
        </w:rPr>
        <w:t>U svakom trenutku tokom perioda važenja Klijentove pretplate ili primenjivog angažmana Profesionalnih usluga, Klijent će imati mogućnost da pristupa Klijentovim podacima, kao i Podacima profesionalnih usluga, uskladištenim u svakoj Online usluzi, i da ih izdvaja i briše.</w:t>
      </w:r>
    </w:p>
    <w:p w14:paraId="4E65B649" w14:textId="0A39E3B2" w:rsidR="00C85435" w:rsidRPr="007A0FA7" w:rsidRDefault="00C85435" w:rsidP="00741E10">
      <w:pPr>
        <w:pStyle w:val="ProductList-Body"/>
        <w:spacing w:after="120"/>
        <w:rPr>
          <w:lang w:val="it-IT"/>
        </w:rPr>
      </w:pPr>
      <w:r w:rsidRPr="007A0FA7">
        <w:rPr>
          <w:lang w:val="it-IT"/>
        </w:rPr>
        <w:t>Izuzev besplatnih probnih verzija i LinkedIn usluga, Microsoft može da zadrži Klijentove podatke koji ostaju uskladišteni u okviru Online usluga na</w:t>
      </w:r>
      <w:r w:rsidR="003E2FD2">
        <w:rPr>
          <w:lang w:val="it-IT"/>
        </w:rPr>
        <w:t> </w:t>
      </w:r>
      <w:r w:rsidRPr="007A0FA7">
        <w:rPr>
          <w:lang w:val="it-IT"/>
        </w:rPr>
        <w:t>nalogu sa ograničenom funkcionalnošću 90 dana nakon isteka ili prekida pretplate kako bi Klijent mogao da ih izdvoji. Kada se završi period zadržavanja od 90 dana, Microsoft će onemogućiti nalog Klijenta i izbrisati sve Klijentove podatke i Lične podatke uskladištene u Online uslugama u</w:t>
      </w:r>
      <w:r w:rsidR="00D144D0">
        <w:rPr>
          <w:lang w:val="it-IT"/>
        </w:rPr>
        <w:t> </w:t>
      </w:r>
      <w:r w:rsidRPr="007A0FA7">
        <w:rPr>
          <w:lang w:val="it-IT"/>
        </w:rPr>
        <w:t>dodatnom roku od 90 dana, osim ako nije obavezan prema primenjivom pravu, ili ovlašćen po osnovu ovog DPA, da zadrži takve podatke.</w:t>
      </w:r>
    </w:p>
    <w:p w14:paraId="63ED44D1" w14:textId="13A68572" w:rsidR="00FC65D5" w:rsidRPr="007A0FA7" w:rsidRDefault="001D451C" w:rsidP="00741E10">
      <w:pPr>
        <w:pStyle w:val="ProductList-Body"/>
        <w:spacing w:after="120"/>
        <w:rPr>
          <w:lang w:val="it-IT"/>
        </w:rPr>
      </w:pPr>
      <w:r w:rsidRPr="007A0FA7">
        <w:rPr>
          <w:lang w:val="it-IT"/>
        </w:rPr>
        <w:t>Za Lične podatke u vezi sa Softverom i za Podatke profesionalnih usluga, Microsoft će izbrisati sve kopije nakon što se ispune poslovne svrhe zbog kojih su podaci prikupljeni ili preneti, ili ranije na zahtev Klijenta, osim ako je ovlašćen po osnovu ovog DPA da zadrži te podatke.</w:t>
      </w:r>
    </w:p>
    <w:p w14:paraId="6ADDB89E" w14:textId="4F03EB96" w:rsidR="00C85435" w:rsidRPr="007A0FA7" w:rsidRDefault="00C85435" w:rsidP="00741E10">
      <w:pPr>
        <w:pStyle w:val="ProductList-Body"/>
        <w:spacing w:after="120"/>
        <w:rPr>
          <w:lang w:val="it-IT"/>
        </w:rPr>
      </w:pPr>
      <w:r w:rsidRPr="007A0FA7">
        <w:rPr>
          <w:lang w:val="it-IT"/>
        </w:rPr>
        <w:t>Online usluga možda ne podržava zadržavanje ili izdvajanje softvera koji je obezbedio Klijent. Microsoft nije odgovoran za brisanje Klijentovih podataka, Podataka profesionalnih usluga ili Ličnih podataka kako je opisano u ovom odeljku.</w:t>
      </w:r>
    </w:p>
    <w:p w14:paraId="45F905F9" w14:textId="77777777" w:rsidR="00C85435" w:rsidRPr="007A0FA7" w:rsidRDefault="00C85435" w:rsidP="00C35BD5">
      <w:pPr>
        <w:pStyle w:val="ProductList-SubSubSectionHeading"/>
        <w:keepNext/>
        <w:spacing w:after="120"/>
        <w:outlineLvl w:val="1"/>
        <w:rPr>
          <w:lang w:val="it-IT"/>
        </w:rPr>
      </w:pPr>
      <w:bookmarkStart w:id="115" w:name="_Toc507768557"/>
      <w:bookmarkStart w:id="116" w:name="_Toc8395017"/>
      <w:bookmarkStart w:id="117" w:name="_Toc6563806"/>
      <w:bookmarkStart w:id="118" w:name="_Toc21617024"/>
      <w:bookmarkStart w:id="119" w:name="_Toc26972859"/>
      <w:bookmarkStart w:id="120" w:name="_Toc155369812"/>
      <w:r w:rsidRPr="007A0FA7">
        <w:rPr>
          <w:lang w:val="it-IT"/>
        </w:rPr>
        <w:t>Obaveza čuvanja poverljivosti obrađivača podataka</w:t>
      </w:r>
      <w:bookmarkEnd w:id="115"/>
      <w:bookmarkEnd w:id="116"/>
      <w:bookmarkEnd w:id="117"/>
      <w:bookmarkEnd w:id="118"/>
      <w:bookmarkEnd w:id="119"/>
      <w:bookmarkEnd w:id="120"/>
    </w:p>
    <w:p w14:paraId="7D66EA6F" w14:textId="62DAA7D7" w:rsidR="00C85435" w:rsidRPr="007A0FA7" w:rsidRDefault="00C85435" w:rsidP="00DD6D76">
      <w:pPr>
        <w:pStyle w:val="ProductList-Body"/>
        <w:spacing w:after="120"/>
        <w:rPr>
          <w:lang w:val="it-IT"/>
        </w:rPr>
      </w:pPr>
      <w:r w:rsidRPr="007A0FA7">
        <w:rPr>
          <w:lang w:val="it-IT"/>
        </w:rPr>
        <w:t>Microsoft će se pobrinuti da njegovo osoblje angažovano u obradi Klijentovih podataka, Podataka profesionalnih usluga i Ličnih podataka (i) obrađuje takve podatke samo prema uputstvima Klijenta ili kako je opisano u ovom DPA i (ii) ima obavezu da čuva poverljivost i bezbednost takvih podataka i nakon završetka svog angažmana.</w:t>
      </w:r>
      <w:r w:rsidRPr="007A0FA7">
        <w:rPr>
          <w:rFonts w:cstheme="minorHAnsi"/>
          <w:lang w:val="it-IT"/>
        </w:rPr>
        <w:t xml:space="preserve"> Microsoft </w:t>
      </w:r>
      <w:r w:rsidRPr="007A0FA7">
        <w:rPr>
          <w:rFonts w:cstheme="minorHAnsi"/>
          <w:color w:val="000000"/>
          <w:lang w:val="it-IT"/>
        </w:rPr>
        <w:t xml:space="preserve">će svom osoblju koje ima pristup Klijentovim podacima, Podacima profesionalnih usluga i Ličnim podacima obezbediti periodičnu obaveznu obuku o poverljivosti i bezbednosti podataka i kurs obaveštenosti </w:t>
      </w:r>
      <w:r w:rsidRPr="007A0FA7">
        <w:rPr>
          <w:rFonts w:cstheme="minorHAnsi"/>
          <w:lang w:val="it-IT"/>
        </w:rPr>
        <w:t>u skladu sa primenjivim Preduslovima zaštite podataka i industrijskim standardima.</w:t>
      </w:r>
    </w:p>
    <w:p w14:paraId="6107E638" w14:textId="77777777" w:rsidR="00C85435" w:rsidRPr="007A0FA7" w:rsidRDefault="00C85435" w:rsidP="00C35BD5">
      <w:pPr>
        <w:pStyle w:val="ProductList-SubSubSectionHeading"/>
        <w:keepNext/>
        <w:spacing w:after="120"/>
        <w:outlineLvl w:val="1"/>
        <w:rPr>
          <w:lang w:val="it-IT"/>
        </w:rPr>
      </w:pPr>
      <w:bookmarkStart w:id="121" w:name="_Toc507768558"/>
      <w:bookmarkStart w:id="122" w:name="_Toc8395018"/>
      <w:bookmarkStart w:id="123" w:name="_Toc6563807"/>
      <w:bookmarkStart w:id="124" w:name="_Toc21617025"/>
      <w:bookmarkStart w:id="125" w:name="_Toc26972860"/>
      <w:bookmarkStart w:id="126" w:name="_Toc155369813"/>
      <w:r w:rsidRPr="007A0FA7">
        <w:rPr>
          <w:lang w:val="it-IT"/>
        </w:rPr>
        <w:t>Obaveštenje i nadzori u pogledu korišćenja podobrađivača</w:t>
      </w:r>
      <w:bookmarkEnd w:id="121"/>
      <w:bookmarkEnd w:id="122"/>
      <w:bookmarkEnd w:id="123"/>
      <w:bookmarkEnd w:id="124"/>
      <w:bookmarkEnd w:id="125"/>
      <w:bookmarkEnd w:id="126"/>
    </w:p>
    <w:p w14:paraId="750C4F12" w14:textId="1086DCF8" w:rsidR="00DD6D76" w:rsidRPr="007A0FA7" w:rsidRDefault="00DD6D76" w:rsidP="00DD6D76">
      <w:pPr>
        <w:pStyle w:val="ProductList-Body"/>
        <w:spacing w:after="120"/>
        <w:rPr>
          <w:lang w:val="it-IT"/>
        </w:rPr>
      </w:pPr>
      <w:r w:rsidRPr="007A0FA7">
        <w:rPr>
          <w:lang w:val="it-IT"/>
        </w:rPr>
        <w:t xml:space="preserve">Microsoft može da angažuje podobrađivače koji će u njegovo ime pružati određene ograničene ili pomoćne usluge. Klijent pristaje na ovo angažovanje i na filijale korporacije Microsoft kao podobrađivače. Gore navedena ovlašćenja smatraće se Klijentovom prethodnom pismenom dozvolom da Microsoft obavlja podizvođenje obrade Klijentovih podataka, Podataka profesionalnih usluga i Ličnih podataka ako je takva dozvola obavezna po osnovu Standardnih ugovornih odredaba ili Uslova GDPR-a. </w:t>
      </w:r>
    </w:p>
    <w:p w14:paraId="74425EEC" w14:textId="3988BE2A" w:rsidR="00DD6D76" w:rsidRPr="007A0FA7" w:rsidRDefault="00DD6D76" w:rsidP="00DD6D76">
      <w:pPr>
        <w:pStyle w:val="ProductList-Body"/>
        <w:spacing w:after="120"/>
        <w:rPr>
          <w:lang w:val="it-IT"/>
        </w:rPr>
      </w:pPr>
      <w:r w:rsidRPr="007A0FA7">
        <w:rPr>
          <w:lang w:val="it-IT"/>
        </w:rPr>
        <w:t>Microsoft je odgovoran za usaglašenost svojih Podobrađivača sa obavezama Microsofta navedenim u ovom DPA. Microsoft će informacije o</w:t>
      </w:r>
      <w:r w:rsidR="00CA4D57">
        <w:rPr>
          <w:lang w:val="it-IT"/>
        </w:rPr>
        <w:t> </w:t>
      </w:r>
      <w:r w:rsidRPr="007A0FA7">
        <w:rPr>
          <w:lang w:val="it-IT"/>
        </w:rPr>
        <w:t>Podobrađivačima staviti na raspolaganje na Microsoftovoj veb lokaciji. Pri angažovanju bilo kojeg Podobrađivača, Microsoft će se putem pisanog ugovora pobrinuti da Podobrađivač sme da pristupa Klijentovim podacima, Podacima profesionalnih usluga ili Ličnim podacima i koristi ih samo za pružanje usluga za koje ga je Microsoft angažovao i neće smeti da koristi Klijentove podatke, Podatke profesionalnih usluga i Lične podatke u bilo koje druge svrhe. Microsoft će se pobrinuti da podobrađivači budu obavezani pisanim ugovorima koji od njih zahtevaju da pruže nivo zaštite podataka barem jednak onom koji od Microsofta zahteva DPA, uključujući ograničenja u otkrivanju Obrađenih podataka. Microsoft je saglasan da nadgleda Podizvođače kako bi obezbedio da su ove ugovorne obaveze ispunjene.</w:t>
      </w:r>
    </w:p>
    <w:p w14:paraId="6A08B1D3" w14:textId="0FDE9F27" w:rsidR="00444FB7" w:rsidRPr="007A0FA7" w:rsidRDefault="002E2256" w:rsidP="00DD6D76">
      <w:pPr>
        <w:pStyle w:val="ProductList-Body"/>
        <w:spacing w:after="120"/>
        <w:rPr>
          <w:lang w:val="it-IT"/>
        </w:rPr>
      </w:pPr>
      <w:r w:rsidRPr="007A0FA7">
        <w:rPr>
          <w:lang w:val="it-IT"/>
        </w:rPr>
        <w:t>Microsoft povremeno može da angažuje nove Podobrađivače. Microsoft će obavestiti Klijenta i, ako je primenljivo, ažurirati veb lokaciju i Klijentu obezbediti mehanizam za dobijanje obaveštenja o tom ažuriranju o bilo kom novom Podobrađivaču najmanje 6 meseci pre nego što tom Podobrađivaču omogući pristup Klijentovim podacima. Pored toga, Microsoft će obavestiti Klijenta i, ako je primenljivo, ažurirati veb lokaciju i</w:t>
      </w:r>
      <w:r w:rsidR="00B822BA">
        <w:rPr>
          <w:lang w:val="it-IT"/>
        </w:rPr>
        <w:t> </w:t>
      </w:r>
      <w:r w:rsidRPr="007A0FA7">
        <w:rPr>
          <w:lang w:val="it-IT"/>
        </w:rPr>
        <w:t>Klijentu obezbediti mehanizam za dobijanje obaveštenja o tom ažuriranju) o bilo kom novom Podobrađivaču najmanje 30 dana pre nego što tom Podobrađivaču omogući pristup Podacima profesionalnih usluga ili Ličnim podacima, osim onih koji su obuhvaćeni Klijentovim podacima. Ako</w:t>
      </w:r>
      <w:r w:rsidR="00A6726F">
        <w:rPr>
          <w:lang w:val="it-IT"/>
        </w:rPr>
        <w:t> </w:t>
      </w:r>
      <w:r w:rsidRPr="007A0FA7">
        <w:rPr>
          <w:lang w:val="it-IT"/>
        </w:rPr>
        <w:t>Microsoft angažuje novog Podobrađivača za novi Proizvod ili Profesionalnu uslugu koja obrađuje Korisničke podatke, Podatke profesionalnih usluga ili Lične podatke, Microsoft će Klijenta obavestiti pre nego što se taj Proizvod ili Profesionalna usluga stavi na raspolaganje.</w:t>
      </w:r>
    </w:p>
    <w:p w14:paraId="1DA7F6BB" w14:textId="598D8793" w:rsidR="00C97102" w:rsidRPr="007A0FA7" w:rsidRDefault="00C85435" w:rsidP="007829B6">
      <w:pPr>
        <w:pStyle w:val="ProductList-Body"/>
        <w:spacing w:after="120"/>
        <w:rPr>
          <w:lang w:val="it-IT"/>
        </w:rPr>
      </w:pPr>
      <w:r w:rsidRPr="007A0FA7">
        <w:rPr>
          <w:lang w:val="it-IT"/>
        </w:rPr>
        <w:t xml:space="preserve">Ako Klijent ne odobri novog Podobrađivača za Online uslugu i Profesionalne usluge, tada Klijent može bez sankcija ili naknade za raskid da raskine bilo koju pretplatu na Online uslugu na koju to utiče ili primenjivu Specifikaciju usluga za primenjivu Profesionalnu uslugu, tako što će pružiti pismeno obaveštenje o raskidu pre kraja predviđenog otkaznog roka. Ako Klijent ne odobri novog Podobrađivača za Softver i ne može razumno izbeći angažovanje Podobrađivača tako što će Microsoftu ograničiti obradu podataka kao što je navedeno u dokumentaciji ili ovom DPA, tada Klijent može bez sankcija da raskine bilo koju licencu za softverski proizvod na koji se to odnosi, tako što će pružiti pismeno obaveštenje o raskidu pre kraja predviđenog otkaznog roka. Klijent može uključiti i objašnjenje razloga za neodobravanje zajedno sa obaveštenjem o otkazu kako bi Microsoftu omogućio ponovnu procenu takvog novog Podobrađivača na osnovu primenjivih razloga za zabrinutost. Ako je Proizvod na koji to utiče deo paketa (ili sličnog skupa usluga kupljenih zajedno), obustavljanje će se odnositi na čitav paket. Nakon raskida, Microsoft će ukloniti obaveze plaćanja za sve pretplate ili za drugi primenljiv neplaćen rad za raskinute Proizvode ili Usluge sa narednih faktura Klijenta ili njegovog lokalnog prodavca. </w:t>
      </w:r>
    </w:p>
    <w:p w14:paraId="01E4B1F7" w14:textId="205CCCFF" w:rsidR="00C85435" w:rsidRPr="007A0FA7" w:rsidRDefault="00C85435" w:rsidP="002A4A50">
      <w:pPr>
        <w:pStyle w:val="ProductList-SubSubSectionHeading"/>
        <w:keepNext/>
        <w:spacing w:after="120"/>
        <w:outlineLvl w:val="1"/>
        <w:rPr>
          <w:lang w:val="it-IT"/>
        </w:rPr>
      </w:pPr>
      <w:bookmarkStart w:id="127" w:name="_Toc507768559"/>
      <w:bookmarkStart w:id="128" w:name="_Toc8395019"/>
      <w:bookmarkStart w:id="129" w:name="_Toc6563808"/>
      <w:bookmarkStart w:id="130" w:name="_Toc21617026"/>
      <w:bookmarkStart w:id="131" w:name="_Toc26972861"/>
      <w:bookmarkStart w:id="132" w:name="_Toc155369814"/>
      <w:bookmarkStart w:id="133" w:name="_Toc489605586"/>
      <w:r w:rsidRPr="007A0FA7">
        <w:rPr>
          <w:lang w:val="it-IT"/>
        </w:rPr>
        <w:t>Obrazovne institucije</w:t>
      </w:r>
      <w:bookmarkEnd w:id="127"/>
      <w:bookmarkEnd w:id="128"/>
      <w:bookmarkEnd w:id="129"/>
      <w:bookmarkEnd w:id="130"/>
      <w:bookmarkEnd w:id="131"/>
      <w:bookmarkEnd w:id="132"/>
    </w:p>
    <w:p w14:paraId="3D8C03D5" w14:textId="233ED2E1" w:rsidR="00C85435" w:rsidRPr="007A0FA7" w:rsidRDefault="00C85435" w:rsidP="007829B6">
      <w:pPr>
        <w:pStyle w:val="ProductList-Body"/>
        <w:spacing w:after="120"/>
        <w:rPr>
          <w:lang w:val="it-IT"/>
        </w:rPr>
      </w:pPr>
      <w:r w:rsidRPr="007A0FA7">
        <w:rPr>
          <w:lang w:val="it-IT"/>
        </w:rPr>
        <w:t>Ako je Klijent obrazovna agencija ili institucija na koju se primenjuju propisi zakona o porodičnim obrazovnim pravima i privatnosti, 20</w:t>
      </w:r>
      <w:r w:rsidR="00A62487">
        <w:rPr>
          <w:lang w:val="it-IT"/>
        </w:rPr>
        <w:t> </w:t>
      </w:r>
      <w:r w:rsidRPr="007A0FA7">
        <w:rPr>
          <w:lang w:val="it-IT"/>
        </w:rPr>
        <w:t>U.S.C. § 1232g (FERPA), Microsoft potvrđuje da će za svrhe ovog DPA biti imenovan kao „školski zvaničnik“ sa „legitimnim obrazovnim interesima“ u</w:t>
      </w:r>
      <w:r w:rsidR="00A62487">
        <w:rPr>
          <w:lang w:val="it-IT"/>
        </w:rPr>
        <w:t> </w:t>
      </w:r>
      <w:r w:rsidRPr="007A0FA7">
        <w:rPr>
          <w:lang w:val="it-IT"/>
        </w:rPr>
        <w:t xml:space="preserve">pogledu Klijentovih podataka i Podataka profesionalnih usluga, na način na koji su ti termini definisani po osnovu zakona </w:t>
      </w:r>
      <w:r w:rsidR="00A62487">
        <w:rPr>
          <w:lang w:val="it-IT"/>
        </w:rPr>
        <w:br/>
      </w:r>
      <w:r w:rsidRPr="007A0FA7">
        <w:rPr>
          <w:lang w:val="it-IT"/>
        </w:rPr>
        <w:t>FERPA i njegovih primenjivih propisa, a Microsoft takođe prihvata da se pridržava ograničenja i zahteva člana 34 CFR 99.33(a) koji se odnosi na</w:t>
      </w:r>
      <w:r w:rsidR="00A62487">
        <w:rPr>
          <w:lang w:val="it-IT"/>
        </w:rPr>
        <w:t> </w:t>
      </w:r>
      <w:r w:rsidRPr="007A0FA7">
        <w:rPr>
          <w:lang w:val="it-IT"/>
        </w:rPr>
        <w:t>školske zvaničnike.</w:t>
      </w:r>
    </w:p>
    <w:p w14:paraId="3F7BD793" w14:textId="1ED84B0D" w:rsidR="00C85435" w:rsidRPr="007A0FA7" w:rsidRDefault="00C85435" w:rsidP="007829B6">
      <w:pPr>
        <w:pStyle w:val="ProductList-Body"/>
        <w:spacing w:after="120"/>
        <w:rPr>
          <w:lang w:val="it-IT"/>
        </w:rPr>
      </w:pPr>
      <w:r w:rsidRPr="007A0FA7">
        <w:rPr>
          <w:lang w:val="it-IT"/>
        </w:rPr>
        <w:t>Klijent razume da Microsoft možda ne poseduje ili poseduje ograničene kontakt informacije o studentima Klijenta i njihovim roditeljima. Zbog toga</w:t>
      </w:r>
      <w:r w:rsidR="00A62487">
        <w:rPr>
          <w:lang w:val="it-IT"/>
        </w:rPr>
        <w:t> </w:t>
      </w:r>
      <w:r w:rsidRPr="007A0FA7">
        <w:rPr>
          <w:lang w:val="it-IT"/>
        </w:rPr>
        <w:t>će Klijent biti odgovoran za dobijanje saglasnosti roditelja, koja je eventualno neophodna prema primenjivom pravu, u pogledu bilo kakvog korišćenja Proizvoda i Usluga od strane bilo kog krajnjeg korisnika, te će u ime Microsofta poslati obaveštenje studentima (ili, ako je student mlađi od 18 godina i ne pohađa visokoškolsku ustanovu, roditeljima studenta) o bilo kakvom sudskom nalogu ili zakonski izdatom sudskom pozivu na osnovu kojih se zahteva otkrivanje Klijentovih podataka i Podataka profesionalnih usluga koje poseduje Microsoft, kao što je eventualno neophodno prema primenjivom pravu.</w:t>
      </w:r>
    </w:p>
    <w:p w14:paraId="53D69FEB" w14:textId="77777777" w:rsidR="00C85435" w:rsidRPr="007A0FA7" w:rsidRDefault="00C85435" w:rsidP="002A4A50">
      <w:pPr>
        <w:pStyle w:val="ProductList-SubSubSectionHeading"/>
        <w:keepNext/>
        <w:spacing w:after="120"/>
        <w:outlineLvl w:val="1"/>
        <w:rPr>
          <w:lang w:val="it-IT"/>
        </w:rPr>
      </w:pPr>
      <w:bookmarkStart w:id="134" w:name="_Toc16510372"/>
      <w:bookmarkStart w:id="135" w:name="_Toc21617027"/>
      <w:bookmarkStart w:id="136" w:name="_Toc155369815"/>
      <w:bookmarkStart w:id="137" w:name="CJISCustomerAgreement"/>
      <w:r w:rsidRPr="007A0FA7">
        <w:rPr>
          <w:lang w:val="it-IT"/>
        </w:rPr>
        <w:t>Ugovor sa klijentom za CJIS</w:t>
      </w:r>
      <w:bookmarkEnd w:id="134"/>
      <w:bookmarkEnd w:id="135"/>
      <w:bookmarkEnd w:id="136"/>
    </w:p>
    <w:p w14:paraId="1DA6F7F7" w14:textId="77777777" w:rsidR="00BF04B4" w:rsidRPr="006D3F64" w:rsidRDefault="00BF04B4" w:rsidP="00BF04B4">
      <w:pPr>
        <w:tabs>
          <w:tab w:val="left" w:pos="158"/>
        </w:tabs>
        <w:spacing w:after="120" w:line="240" w:lineRule="auto"/>
        <w:rPr>
          <w:rFonts w:ascii="Calibri" w:eastAsia="Calibri" w:hAnsi="Calibri" w:cs="Arial"/>
          <w:sz w:val="18"/>
        </w:rPr>
      </w:pPr>
      <w:bookmarkStart w:id="138" w:name="_Toc8395020"/>
      <w:bookmarkStart w:id="139" w:name="_Toc6563809"/>
      <w:bookmarkStart w:id="140" w:name="_Toc21617028"/>
      <w:bookmarkStart w:id="141" w:name="_Toc26972862"/>
      <w:bookmarkStart w:id="142" w:name="_Toc123049606"/>
      <w:bookmarkStart w:id="143" w:name="HIPPA"/>
      <w:bookmarkStart w:id="144" w:name="_Toc26972863"/>
      <w:bookmarkStart w:id="145" w:name="_Hlk24722007"/>
      <w:bookmarkStart w:id="146" w:name="_Toc8395021"/>
      <w:bookmarkStart w:id="147" w:name="_Toc6563810"/>
      <w:bookmarkStart w:id="148" w:name="_Toc21617029"/>
      <w:bookmarkEnd w:id="133"/>
      <w:bookmarkEnd w:id="137"/>
      <w:r>
        <w:rPr>
          <w:rFonts w:ascii="Calibri" w:eastAsia="Calibri" w:hAnsi="Calibri" w:cs="Arial"/>
          <w:sz w:val="18"/>
        </w:rPr>
        <w:t xml:space="preserve">Microsoft </w:t>
      </w:r>
      <w:proofErr w:type="spellStart"/>
      <w:r>
        <w:rPr>
          <w:rFonts w:ascii="Calibri" w:eastAsia="Calibri" w:hAnsi="Calibri" w:cs="Arial"/>
          <w:sz w:val="18"/>
        </w:rPr>
        <w:t>pruža</w:t>
      </w:r>
      <w:proofErr w:type="spellEnd"/>
      <w:r>
        <w:rPr>
          <w:rFonts w:ascii="Calibri" w:eastAsia="Calibri" w:hAnsi="Calibri" w:cs="Arial"/>
          <w:sz w:val="18"/>
        </w:rPr>
        <w:t xml:space="preserve"> </w:t>
      </w:r>
      <w:proofErr w:type="spellStart"/>
      <w:r>
        <w:rPr>
          <w:rFonts w:ascii="Calibri" w:eastAsia="Calibri" w:hAnsi="Calibri" w:cs="Arial"/>
          <w:sz w:val="18"/>
        </w:rPr>
        <w:t>određene</w:t>
      </w:r>
      <w:proofErr w:type="spellEnd"/>
      <w:r>
        <w:rPr>
          <w:rFonts w:ascii="Calibri" w:eastAsia="Calibri" w:hAnsi="Calibri" w:cs="Arial"/>
          <w:sz w:val="18"/>
        </w:rPr>
        <w:t xml:space="preserve"> </w:t>
      </w:r>
      <w:proofErr w:type="spellStart"/>
      <w:r>
        <w:rPr>
          <w:rFonts w:ascii="Calibri" w:eastAsia="Calibri" w:hAnsi="Calibri" w:cs="Arial"/>
          <w:sz w:val="18"/>
        </w:rPr>
        <w:t>usluge</w:t>
      </w:r>
      <w:proofErr w:type="spellEnd"/>
      <w:r>
        <w:rPr>
          <w:rFonts w:ascii="Calibri" w:eastAsia="Calibri" w:hAnsi="Calibri" w:cs="Arial"/>
          <w:sz w:val="18"/>
        </w:rPr>
        <w:t xml:space="preserve"> u </w:t>
      </w:r>
      <w:proofErr w:type="spellStart"/>
      <w:r>
        <w:rPr>
          <w:rFonts w:ascii="Calibri" w:eastAsia="Calibri" w:hAnsi="Calibri" w:cs="Arial"/>
          <w:sz w:val="18"/>
        </w:rPr>
        <w:t>oblaku</w:t>
      </w:r>
      <w:proofErr w:type="spellEnd"/>
      <w:r>
        <w:rPr>
          <w:rFonts w:ascii="Calibri" w:eastAsia="Calibri" w:hAnsi="Calibri" w:cs="Arial"/>
          <w:sz w:val="18"/>
        </w:rPr>
        <w:t xml:space="preserve"> za </w:t>
      </w:r>
      <w:proofErr w:type="spellStart"/>
      <w:r>
        <w:rPr>
          <w:rFonts w:ascii="Calibri" w:eastAsia="Calibri" w:hAnsi="Calibri" w:cs="Arial"/>
          <w:sz w:val="18"/>
        </w:rPr>
        <w:t>državne</w:t>
      </w:r>
      <w:proofErr w:type="spellEnd"/>
      <w:r>
        <w:rPr>
          <w:rFonts w:ascii="Calibri" w:eastAsia="Calibri" w:hAnsi="Calibri" w:cs="Arial"/>
          <w:sz w:val="18"/>
        </w:rPr>
        <w:t xml:space="preserve"> </w:t>
      </w:r>
      <w:proofErr w:type="spellStart"/>
      <w:r>
        <w:rPr>
          <w:rFonts w:ascii="Calibri" w:eastAsia="Calibri" w:hAnsi="Calibri" w:cs="Arial"/>
          <w:sz w:val="18"/>
        </w:rPr>
        <w:t>institucije</w:t>
      </w:r>
      <w:proofErr w:type="spellEnd"/>
      <w:r>
        <w:rPr>
          <w:rFonts w:ascii="Calibri" w:eastAsia="Calibri" w:hAnsi="Calibri" w:cs="Arial"/>
          <w:sz w:val="18"/>
        </w:rPr>
        <w:t xml:space="preserve"> („</w:t>
      </w:r>
      <w:proofErr w:type="spellStart"/>
      <w:r>
        <w:rPr>
          <w:rFonts w:ascii="Calibri" w:eastAsia="Calibri" w:hAnsi="Calibri" w:cs="Arial"/>
          <w:sz w:val="18"/>
        </w:rPr>
        <w:t>Obuhvaćene</w:t>
      </w:r>
      <w:proofErr w:type="spellEnd"/>
      <w:r>
        <w:rPr>
          <w:rFonts w:ascii="Calibri" w:eastAsia="Calibri" w:hAnsi="Calibri" w:cs="Arial"/>
          <w:sz w:val="18"/>
        </w:rPr>
        <w:t xml:space="preserve"> </w:t>
      </w:r>
      <w:proofErr w:type="spellStart"/>
      <w:proofErr w:type="gramStart"/>
      <w:r>
        <w:rPr>
          <w:rFonts w:ascii="Calibri" w:eastAsia="Calibri" w:hAnsi="Calibri" w:cs="Arial"/>
          <w:sz w:val="18"/>
        </w:rPr>
        <w:t>usluge</w:t>
      </w:r>
      <w:proofErr w:type="spellEnd"/>
      <w:r w:rsidRPr="003212DB">
        <w:rPr>
          <w:rFonts w:ascii="Calibri" w:eastAsia="Calibri" w:hAnsi="Calibri" w:cs="Arial"/>
          <w:sz w:val="18"/>
        </w:rPr>
        <w:t>“</w:t>
      </w:r>
      <w:proofErr w:type="gramEnd"/>
      <w:r>
        <w:rPr>
          <w:rFonts w:ascii="Calibri" w:eastAsia="Calibri" w:hAnsi="Calibri" w:cs="Arial"/>
          <w:sz w:val="18"/>
        </w:rPr>
        <w:t xml:space="preserve">) u </w:t>
      </w:r>
      <w:proofErr w:type="spellStart"/>
      <w:r>
        <w:rPr>
          <w:rFonts w:ascii="Calibri" w:eastAsia="Calibri" w:hAnsi="Calibri" w:cs="Arial"/>
          <w:sz w:val="18"/>
        </w:rPr>
        <w:t>skladu</w:t>
      </w:r>
      <w:proofErr w:type="spellEnd"/>
      <w:r>
        <w:rPr>
          <w:rFonts w:ascii="Calibri" w:eastAsia="Calibri" w:hAnsi="Calibri" w:cs="Arial"/>
          <w:sz w:val="18"/>
        </w:rPr>
        <w:t xml:space="preserve"> </w:t>
      </w:r>
      <w:proofErr w:type="spellStart"/>
      <w:r>
        <w:rPr>
          <w:rFonts w:ascii="Calibri" w:eastAsia="Calibri" w:hAnsi="Calibri" w:cs="Arial"/>
          <w:sz w:val="18"/>
        </w:rPr>
        <w:t>sa</w:t>
      </w:r>
      <w:proofErr w:type="spellEnd"/>
      <w:r>
        <w:rPr>
          <w:rFonts w:ascii="Calibri" w:eastAsia="Calibri" w:hAnsi="Calibri" w:cs="Arial"/>
          <w:sz w:val="18"/>
        </w:rPr>
        <w:t xml:space="preserve"> </w:t>
      </w:r>
      <w:proofErr w:type="spellStart"/>
      <w:r>
        <w:rPr>
          <w:rFonts w:ascii="Calibri" w:eastAsia="Calibri" w:hAnsi="Calibri" w:cs="Arial"/>
          <w:sz w:val="18"/>
        </w:rPr>
        <w:t>Smernicama</w:t>
      </w:r>
      <w:proofErr w:type="spellEnd"/>
      <w:r>
        <w:rPr>
          <w:rFonts w:ascii="Calibri" w:eastAsia="Calibri" w:hAnsi="Calibri" w:cs="Arial"/>
          <w:sz w:val="18"/>
        </w:rPr>
        <w:t xml:space="preserve"> za </w:t>
      </w:r>
      <w:proofErr w:type="spellStart"/>
      <w:r>
        <w:rPr>
          <w:rFonts w:ascii="Calibri" w:eastAsia="Calibri" w:hAnsi="Calibri" w:cs="Arial"/>
          <w:sz w:val="18"/>
        </w:rPr>
        <w:t>bezbednost</w:t>
      </w:r>
      <w:proofErr w:type="spellEnd"/>
      <w:r>
        <w:rPr>
          <w:rFonts w:ascii="Calibri" w:eastAsia="Calibri" w:hAnsi="Calibri" w:cs="Arial"/>
          <w:sz w:val="18"/>
        </w:rPr>
        <w:t xml:space="preserve"> FBI-</w:t>
      </w:r>
      <w:proofErr w:type="spellStart"/>
      <w:r>
        <w:rPr>
          <w:rFonts w:ascii="Calibri" w:eastAsia="Calibri" w:hAnsi="Calibri" w:cs="Arial"/>
          <w:sz w:val="18"/>
        </w:rPr>
        <w:t>evih</w:t>
      </w:r>
      <w:proofErr w:type="spellEnd"/>
      <w:r>
        <w:rPr>
          <w:rFonts w:ascii="Calibri" w:eastAsia="Calibri" w:hAnsi="Calibri" w:cs="Arial"/>
          <w:sz w:val="18"/>
        </w:rPr>
        <w:t xml:space="preserve"> </w:t>
      </w:r>
      <w:proofErr w:type="spellStart"/>
      <w:r>
        <w:rPr>
          <w:rFonts w:ascii="Calibri" w:eastAsia="Calibri" w:hAnsi="Calibri" w:cs="Arial"/>
          <w:sz w:val="18"/>
        </w:rPr>
        <w:t>informacionih</w:t>
      </w:r>
      <w:proofErr w:type="spellEnd"/>
      <w:r>
        <w:rPr>
          <w:rFonts w:ascii="Calibri" w:eastAsia="Calibri" w:hAnsi="Calibri" w:cs="Arial"/>
          <w:sz w:val="18"/>
        </w:rPr>
        <w:t xml:space="preserve"> </w:t>
      </w:r>
      <w:proofErr w:type="spellStart"/>
      <w:r>
        <w:rPr>
          <w:rFonts w:ascii="Calibri" w:eastAsia="Calibri" w:hAnsi="Calibri" w:cs="Arial"/>
          <w:sz w:val="18"/>
        </w:rPr>
        <w:t>usluga</w:t>
      </w:r>
      <w:proofErr w:type="spellEnd"/>
      <w:r>
        <w:rPr>
          <w:rFonts w:ascii="Calibri" w:eastAsia="Calibri" w:hAnsi="Calibri" w:cs="Arial"/>
          <w:sz w:val="18"/>
        </w:rPr>
        <w:t xml:space="preserve"> </w:t>
      </w:r>
      <w:proofErr w:type="spellStart"/>
      <w:r>
        <w:rPr>
          <w:rFonts w:ascii="Calibri" w:eastAsia="Calibri" w:hAnsi="Calibri" w:cs="Arial"/>
          <w:sz w:val="18"/>
        </w:rPr>
        <w:t>kaznenog</w:t>
      </w:r>
      <w:proofErr w:type="spellEnd"/>
      <w:r>
        <w:rPr>
          <w:rFonts w:ascii="Calibri" w:eastAsia="Calibri" w:hAnsi="Calibri" w:cs="Arial"/>
          <w:sz w:val="18"/>
        </w:rPr>
        <w:t xml:space="preserve"> </w:t>
      </w:r>
      <w:proofErr w:type="spellStart"/>
      <w:r>
        <w:rPr>
          <w:rFonts w:ascii="Calibri" w:eastAsia="Calibri" w:hAnsi="Calibri" w:cs="Arial"/>
          <w:sz w:val="18"/>
        </w:rPr>
        <w:t>pravosuđa</w:t>
      </w:r>
      <w:proofErr w:type="spellEnd"/>
      <w:r>
        <w:rPr>
          <w:rFonts w:ascii="Calibri" w:eastAsia="Calibri" w:hAnsi="Calibri" w:cs="Arial"/>
          <w:sz w:val="18"/>
        </w:rPr>
        <w:t xml:space="preserve"> („CJIS</w:t>
      </w:r>
      <w:r w:rsidRPr="003212DB">
        <w:rPr>
          <w:rFonts w:ascii="Calibri" w:eastAsia="Calibri" w:hAnsi="Calibri" w:cs="Arial"/>
          <w:sz w:val="18"/>
        </w:rPr>
        <w:t>“</w:t>
      </w:r>
      <w:r>
        <w:rPr>
          <w:rFonts w:ascii="Calibri" w:eastAsia="Calibri" w:hAnsi="Calibri" w:cs="Arial"/>
          <w:sz w:val="18"/>
        </w:rPr>
        <w:t>) („</w:t>
      </w:r>
      <w:proofErr w:type="spellStart"/>
      <w:r>
        <w:rPr>
          <w:rFonts w:ascii="Calibri" w:eastAsia="Calibri" w:hAnsi="Calibri" w:cs="Arial"/>
          <w:sz w:val="18"/>
        </w:rPr>
        <w:t>Smernice</w:t>
      </w:r>
      <w:proofErr w:type="spellEnd"/>
      <w:r>
        <w:rPr>
          <w:rFonts w:ascii="Calibri" w:eastAsia="Calibri" w:hAnsi="Calibri" w:cs="Arial"/>
          <w:sz w:val="18"/>
        </w:rPr>
        <w:t xml:space="preserve"> za CJIS</w:t>
      </w:r>
      <w:r w:rsidRPr="003212DB">
        <w:rPr>
          <w:rFonts w:ascii="Calibri" w:eastAsia="Calibri" w:hAnsi="Calibri" w:cs="Arial"/>
          <w:sz w:val="18"/>
        </w:rPr>
        <w:t>“</w:t>
      </w:r>
      <w:r>
        <w:rPr>
          <w:rFonts w:ascii="Calibri" w:eastAsia="Calibri" w:hAnsi="Calibri" w:cs="Arial"/>
          <w:sz w:val="18"/>
        </w:rPr>
        <w:t xml:space="preserve">). </w:t>
      </w:r>
      <w:proofErr w:type="spellStart"/>
      <w:r>
        <w:rPr>
          <w:rFonts w:ascii="Calibri" w:eastAsia="Calibri" w:hAnsi="Calibri" w:cs="Arial"/>
          <w:sz w:val="18"/>
        </w:rPr>
        <w:t>Smernice</w:t>
      </w:r>
      <w:proofErr w:type="spellEnd"/>
      <w:r>
        <w:rPr>
          <w:rFonts w:ascii="Calibri" w:eastAsia="Calibri" w:hAnsi="Calibri" w:cs="Arial"/>
          <w:sz w:val="18"/>
        </w:rPr>
        <w:t xml:space="preserve"> za CJIS </w:t>
      </w:r>
      <w:proofErr w:type="spellStart"/>
      <w:r>
        <w:rPr>
          <w:rFonts w:ascii="Calibri" w:eastAsia="Calibri" w:hAnsi="Calibri" w:cs="Arial"/>
          <w:sz w:val="18"/>
        </w:rPr>
        <w:t>regulišu</w:t>
      </w:r>
      <w:proofErr w:type="spellEnd"/>
      <w:r>
        <w:rPr>
          <w:rFonts w:ascii="Calibri" w:eastAsia="Calibri" w:hAnsi="Calibri" w:cs="Arial"/>
          <w:sz w:val="18"/>
        </w:rPr>
        <w:t xml:space="preserve"> </w:t>
      </w:r>
      <w:proofErr w:type="spellStart"/>
      <w:r>
        <w:rPr>
          <w:rFonts w:ascii="Calibri" w:eastAsia="Calibri" w:hAnsi="Calibri" w:cs="Arial"/>
          <w:sz w:val="18"/>
        </w:rPr>
        <w:t>korišćenje</w:t>
      </w:r>
      <w:proofErr w:type="spellEnd"/>
      <w:r>
        <w:rPr>
          <w:rFonts w:ascii="Calibri" w:eastAsia="Calibri" w:hAnsi="Calibri" w:cs="Arial"/>
          <w:sz w:val="18"/>
        </w:rPr>
        <w:t xml:space="preserve"> </w:t>
      </w:r>
      <w:proofErr w:type="spellStart"/>
      <w:r>
        <w:rPr>
          <w:rFonts w:ascii="Calibri" w:eastAsia="Calibri" w:hAnsi="Calibri" w:cs="Arial"/>
          <w:sz w:val="18"/>
        </w:rPr>
        <w:t>i</w:t>
      </w:r>
      <w:proofErr w:type="spellEnd"/>
      <w:r>
        <w:rPr>
          <w:rFonts w:ascii="Calibri" w:eastAsia="Calibri" w:hAnsi="Calibri" w:cs="Arial"/>
          <w:sz w:val="18"/>
        </w:rPr>
        <w:t xml:space="preserve"> </w:t>
      </w:r>
      <w:proofErr w:type="spellStart"/>
      <w:r>
        <w:rPr>
          <w:rFonts w:ascii="Calibri" w:eastAsia="Calibri" w:hAnsi="Calibri" w:cs="Arial"/>
          <w:sz w:val="18"/>
        </w:rPr>
        <w:t>prenos</w:t>
      </w:r>
      <w:proofErr w:type="spellEnd"/>
      <w:r>
        <w:rPr>
          <w:rFonts w:ascii="Calibri" w:eastAsia="Calibri" w:hAnsi="Calibri" w:cs="Arial"/>
          <w:sz w:val="18"/>
        </w:rPr>
        <w:t xml:space="preserve"> </w:t>
      </w:r>
      <w:proofErr w:type="spellStart"/>
      <w:r>
        <w:rPr>
          <w:rFonts w:ascii="Calibri" w:eastAsia="Calibri" w:hAnsi="Calibri" w:cs="Arial"/>
          <w:sz w:val="18"/>
        </w:rPr>
        <w:t>informacija</w:t>
      </w:r>
      <w:proofErr w:type="spellEnd"/>
      <w:r>
        <w:rPr>
          <w:rFonts w:ascii="Calibri" w:eastAsia="Calibri" w:hAnsi="Calibri" w:cs="Arial"/>
          <w:sz w:val="18"/>
        </w:rPr>
        <w:t xml:space="preserve"> u </w:t>
      </w:r>
      <w:proofErr w:type="spellStart"/>
      <w:r>
        <w:rPr>
          <w:rFonts w:ascii="Calibri" w:eastAsia="Calibri" w:hAnsi="Calibri" w:cs="Arial"/>
          <w:sz w:val="18"/>
        </w:rPr>
        <w:t>vezi</w:t>
      </w:r>
      <w:proofErr w:type="spellEnd"/>
      <w:r>
        <w:rPr>
          <w:rFonts w:ascii="Calibri" w:eastAsia="Calibri" w:hAnsi="Calibri" w:cs="Arial"/>
          <w:sz w:val="18"/>
        </w:rPr>
        <w:t xml:space="preserve"> </w:t>
      </w:r>
      <w:proofErr w:type="spellStart"/>
      <w:r>
        <w:rPr>
          <w:rFonts w:ascii="Calibri" w:eastAsia="Calibri" w:hAnsi="Calibri" w:cs="Arial"/>
          <w:sz w:val="18"/>
        </w:rPr>
        <w:t>sa</w:t>
      </w:r>
      <w:proofErr w:type="spellEnd"/>
      <w:r>
        <w:rPr>
          <w:rFonts w:ascii="Calibri" w:eastAsia="Calibri" w:hAnsi="Calibri" w:cs="Arial"/>
          <w:sz w:val="18"/>
        </w:rPr>
        <w:t xml:space="preserve"> </w:t>
      </w:r>
      <w:proofErr w:type="spellStart"/>
      <w:r>
        <w:rPr>
          <w:rFonts w:ascii="Calibri" w:eastAsia="Calibri" w:hAnsi="Calibri" w:cs="Arial"/>
          <w:sz w:val="18"/>
        </w:rPr>
        <w:t>kaznenim</w:t>
      </w:r>
      <w:proofErr w:type="spellEnd"/>
      <w:r>
        <w:rPr>
          <w:rFonts w:ascii="Calibri" w:eastAsia="Calibri" w:hAnsi="Calibri" w:cs="Arial"/>
          <w:sz w:val="18"/>
        </w:rPr>
        <w:t xml:space="preserve"> </w:t>
      </w:r>
      <w:proofErr w:type="spellStart"/>
      <w:r>
        <w:rPr>
          <w:rFonts w:ascii="Calibri" w:eastAsia="Calibri" w:hAnsi="Calibri" w:cs="Arial"/>
          <w:sz w:val="18"/>
        </w:rPr>
        <w:t>pravosuđem</w:t>
      </w:r>
      <w:proofErr w:type="spellEnd"/>
      <w:r>
        <w:rPr>
          <w:rFonts w:ascii="Calibri" w:eastAsia="Calibri" w:hAnsi="Calibri" w:cs="Arial"/>
          <w:sz w:val="18"/>
        </w:rPr>
        <w:t xml:space="preserve">. Na </w:t>
      </w:r>
      <w:proofErr w:type="spellStart"/>
      <w:r>
        <w:rPr>
          <w:rFonts w:ascii="Calibri" w:eastAsia="Calibri" w:hAnsi="Calibri" w:cs="Arial"/>
          <w:sz w:val="18"/>
        </w:rPr>
        <w:t>sve</w:t>
      </w:r>
      <w:proofErr w:type="spellEnd"/>
      <w:r>
        <w:rPr>
          <w:rFonts w:ascii="Calibri" w:eastAsia="Calibri" w:hAnsi="Calibri" w:cs="Arial"/>
          <w:sz w:val="18"/>
        </w:rPr>
        <w:t xml:space="preserve"> </w:t>
      </w:r>
      <w:proofErr w:type="spellStart"/>
      <w:r>
        <w:rPr>
          <w:rFonts w:ascii="Calibri" w:eastAsia="Calibri" w:hAnsi="Calibri" w:cs="Arial"/>
          <w:sz w:val="18"/>
        </w:rPr>
        <w:t>Obuhvaćene</w:t>
      </w:r>
      <w:proofErr w:type="spellEnd"/>
      <w:r>
        <w:rPr>
          <w:rFonts w:ascii="Calibri" w:eastAsia="Calibri" w:hAnsi="Calibri" w:cs="Arial"/>
          <w:sz w:val="18"/>
        </w:rPr>
        <w:t xml:space="preserve"> </w:t>
      </w:r>
      <w:proofErr w:type="spellStart"/>
      <w:r>
        <w:rPr>
          <w:rFonts w:ascii="Calibri" w:eastAsia="Calibri" w:hAnsi="Calibri" w:cs="Arial"/>
          <w:sz w:val="18"/>
        </w:rPr>
        <w:t>usluge</w:t>
      </w:r>
      <w:proofErr w:type="spellEnd"/>
      <w:r>
        <w:rPr>
          <w:rFonts w:ascii="Calibri" w:eastAsia="Calibri" w:hAnsi="Calibri" w:cs="Arial"/>
          <w:sz w:val="18"/>
        </w:rPr>
        <w:t xml:space="preserve"> </w:t>
      </w:r>
      <w:proofErr w:type="spellStart"/>
      <w:r>
        <w:rPr>
          <w:rFonts w:ascii="Calibri" w:eastAsia="Calibri" w:hAnsi="Calibri" w:cs="Arial"/>
          <w:sz w:val="18"/>
        </w:rPr>
        <w:t>Microsofta</w:t>
      </w:r>
      <w:proofErr w:type="spellEnd"/>
      <w:r>
        <w:rPr>
          <w:rFonts w:ascii="Calibri" w:eastAsia="Calibri" w:hAnsi="Calibri" w:cs="Arial"/>
          <w:sz w:val="18"/>
        </w:rPr>
        <w:t xml:space="preserve"> </w:t>
      </w:r>
      <w:proofErr w:type="spellStart"/>
      <w:r>
        <w:rPr>
          <w:rFonts w:ascii="Calibri" w:eastAsia="Calibri" w:hAnsi="Calibri" w:cs="Arial"/>
          <w:sz w:val="18"/>
        </w:rPr>
        <w:t>koje</w:t>
      </w:r>
      <w:proofErr w:type="spellEnd"/>
      <w:r>
        <w:rPr>
          <w:rFonts w:ascii="Calibri" w:eastAsia="Calibri" w:hAnsi="Calibri" w:cs="Arial"/>
          <w:sz w:val="18"/>
        </w:rPr>
        <w:t xml:space="preserve"> se </w:t>
      </w:r>
      <w:proofErr w:type="spellStart"/>
      <w:r>
        <w:rPr>
          <w:rFonts w:ascii="Calibri" w:eastAsia="Calibri" w:hAnsi="Calibri" w:cs="Arial"/>
          <w:sz w:val="18"/>
        </w:rPr>
        <w:t>odnose</w:t>
      </w:r>
      <w:proofErr w:type="spellEnd"/>
      <w:r>
        <w:rPr>
          <w:rFonts w:ascii="Calibri" w:eastAsia="Calibri" w:hAnsi="Calibri" w:cs="Arial"/>
          <w:sz w:val="18"/>
        </w:rPr>
        <w:t xml:space="preserve"> </w:t>
      </w:r>
      <w:proofErr w:type="spellStart"/>
      <w:r>
        <w:rPr>
          <w:rFonts w:ascii="Calibri" w:eastAsia="Calibri" w:hAnsi="Calibri" w:cs="Arial"/>
          <w:sz w:val="18"/>
        </w:rPr>
        <w:t>na</w:t>
      </w:r>
      <w:proofErr w:type="spellEnd"/>
      <w:r>
        <w:rPr>
          <w:rFonts w:ascii="Calibri" w:eastAsia="Calibri" w:hAnsi="Calibri" w:cs="Arial"/>
          <w:sz w:val="18"/>
        </w:rPr>
        <w:t xml:space="preserve"> CJIS </w:t>
      </w:r>
      <w:proofErr w:type="spellStart"/>
      <w:r>
        <w:rPr>
          <w:rFonts w:ascii="Calibri" w:eastAsia="Calibri" w:hAnsi="Calibri" w:cs="Arial"/>
          <w:sz w:val="18"/>
        </w:rPr>
        <w:t>primenjuju</w:t>
      </w:r>
      <w:proofErr w:type="spellEnd"/>
      <w:r>
        <w:rPr>
          <w:rFonts w:ascii="Calibri" w:eastAsia="Calibri" w:hAnsi="Calibri" w:cs="Arial"/>
          <w:sz w:val="18"/>
        </w:rPr>
        <w:t xml:space="preserve"> se </w:t>
      </w:r>
      <w:proofErr w:type="spellStart"/>
      <w:r>
        <w:rPr>
          <w:rFonts w:ascii="Calibri" w:eastAsia="Calibri" w:hAnsi="Calibri" w:cs="Arial"/>
          <w:sz w:val="18"/>
        </w:rPr>
        <w:t>odredbe</w:t>
      </w:r>
      <w:proofErr w:type="spellEnd"/>
      <w:r>
        <w:rPr>
          <w:rFonts w:ascii="Calibri" w:eastAsia="Calibri" w:hAnsi="Calibri" w:cs="Arial"/>
          <w:sz w:val="18"/>
        </w:rPr>
        <w:t xml:space="preserve"> </w:t>
      </w:r>
      <w:proofErr w:type="spellStart"/>
      <w:r>
        <w:rPr>
          <w:rFonts w:ascii="Calibri" w:eastAsia="Calibri" w:hAnsi="Calibri" w:cs="Arial"/>
          <w:sz w:val="18"/>
        </w:rPr>
        <w:t>i</w:t>
      </w:r>
      <w:proofErr w:type="spellEnd"/>
      <w:r>
        <w:rPr>
          <w:rFonts w:ascii="Calibri" w:eastAsia="Calibri" w:hAnsi="Calibri" w:cs="Arial"/>
          <w:sz w:val="18"/>
        </w:rPr>
        <w:t xml:space="preserve"> </w:t>
      </w:r>
      <w:proofErr w:type="spellStart"/>
      <w:r>
        <w:rPr>
          <w:rFonts w:ascii="Calibri" w:eastAsia="Calibri" w:hAnsi="Calibri" w:cs="Arial"/>
          <w:sz w:val="18"/>
        </w:rPr>
        <w:t>uslovi</w:t>
      </w:r>
      <w:proofErr w:type="spellEnd"/>
      <w:r>
        <w:rPr>
          <w:rFonts w:ascii="Calibri" w:eastAsia="Calibri" w:hAnsi="Calibri" w:cs="Arial"/>
          <w:sz w:val="18"/>
        </w:rPr>
        <w:t xml:space="preserve"> u </w:t>
      </w:r>
      <w:proofErr w:type="spellStart"/>
      <w:r>
        <w:rPr>
          <w:rFonts w:ascii="Calibri" w:eastAsia="Calibri" w:hAnsi="Calibri" w:cs="Arial"/>
          <w:sz w:val="18"/>
        </w:rPr>
        <w:t>Ugovoru</w:t>
      </w:r>
      <w:proofErr w:type="spellEnd"/>
      <w:r>
        <w:rPr>
          <w:rFonts w:ascii="Calibri" w:eastAsia="Calibri" w:hAnsi="Calibri" w:cs="Arial"/>
          <w:sz w:val="18"/>
        </w:rPr>
        <w:t xml:space="preserve"> za </w:t>
      </w:r>
      <w:proofErr w:type="spellStart"/>
      <w:r>
        <w:rPr>
          <w:rFonts w:ascii="Calibri" w:eastAsia="Calibri" w:hAnsi="Calibri" w:cs="Arial"/>
          <w:sz w:val="18"/>
        </w:rPr>
        <w:t>upravljanje</w:t>
      </w:r>
      <w:proofErr w:type="spellEnd"/>
      <w:r>
        <w:rPr>
          <w:rFonts w:ascii="Calibri" w:eastAsia="Calibri" w:hAnsi="Calibri" w:cs="Arial"/>
          <w:sz w:val="18"/>
        </w:rPr>
        <w:t xml:space="preserve"> za CJIS.</w:t>
      </w:r>
    </w:p>
    <w:p w14:paraId="72D865B9" w14:textId="77777777" w:rsidR="0031635C" w:rsidRPr="00343F90" w:rsidRDefault="0031635C" w:rsidP="0031635C">
      <w:pPr>
        <w:pStyle w:val="ProductList-SubSubSectionHeading"/>
        <w:keepNext/>
        <w:spacing w:after="120"/>
        <w:outlineLvl w:val="1"/>
        <w:rPr>
          <w:lang w:val="it-IT"/>
        </w:rPr>
      </w:pPr>
      <w:bookmarkStart w:id="149" w:name="_Toc155369816"/>
      <w:r w:rsidRPr="00343F90">
        <w:rPr>
          <w:lang w:val="it-IT"/>
        </w:rPr>
        <w:t>HIPAA poslovni saradnik</w:t>
      </w:r>
      <w:bookmarkEnd w:id="138"/>
      <w:bookmarkEnd w:id="139"/>
      <w:bookmarkEnd w:id="140"/>
      <w:bookmarkEnd w:id="141"/>
      <w:bookmarkEnd w:id="142"/>
      <w:bookmarkEnd w:id="149"/>
    </w:p>
    <w:bookmarkEnd w:id="143"/>
    <w:p w14:paraId="72C36FA7" w14:textId="77777777" w:rsidR="0031635C" w:rsidRPr="00343F90" w:rsidRDefault="0031635C" w:rsidP="0031635C">
      <w:pPr>
        <w:pStyle w:val="ProductList-Body"/>
        <w:spacing w:after="120"/>
        <w:rPr>
          <w:lang w:val="it-IT"/>
        </w:rPr>
      </w:pPr>
      <w:r w:rsidRPr="00343F90">
        <w:rPr>
          <w:lang w:val="it-IT"/>
        </w:rPr>
        <w:t>Ako je Klijent „obuhvaćeno pravno lice“ ili „poslovni saradnik“ i uključuje „zaštićene zdravstvene informacije</w:t>
      </w:r>
      <w:r>
        <w:rPr>
          <w:lang w:val="it-IT"/>
        </w:rPr>
        <w:t>“</w:t>
      </w:r>
      <w:r w:rsidRPr="00343F90">
        <w:rPr>
          <w:lang w:val="it-IT"/>
        </w:rPr>
        <w:t xml:space="preserve"> u Klijentove podatke ili Podatke profesionalnih usluga na način na koji su ti pojmovi definisani prema Zakonu o prenosivosti i odgovornosti zdravstvenog osiguranja iz 1996. i njegovim izmenama i dopunama, kao i propisima donetim u skladu sa njima (jednim imenom, „HIPAA</w:t>
      </w:r>
      <w:r>
        <w:rPr>
          <w:lang w:val="it-IT"/>
        </w:rPr>
        <w:t>“</w:t>
      </w:r>
      <w:r w:rsidRPr="00343F90">
        <w:rPr>
          <w:lang w:val="it-IT"/>
        </w:rPr>
        <w:t>), izvršenje Klijentovog ugovora uključuje izvršenje Ugovora HIPAA za poslovne saradnike („BAA</w:t>
      </w:r>
      <w:r>
        <w:rPr>
          <w:lang w:val="it-IT"/>
        </w:rPr>
        <w:t>“</w:t>
      </w:r>
      <w:r w:rsidRPr="00343F90">
        <w:rPr>
          <w:lang w:val="it-IT"/>
        </w:rPr>
        <w:t xml:space="preserve">). Kompletan tekst BAA identifikuje Online usluge i Profesionalne usluge na koje se odnosi i dostupan je na adresi </w:t>
      </w:r>
      <w:r>
        <w:fldChar w:fldCharType="begin"/>
      </w:r>
      <w:r>
        <w:instrText>HYPERLINK "http://aka.ms/BAA"</w:instrText>
      </w:r>
      <w:r>
        <w:fldChar w:fldCharType="separate"/>
      </w:r>
      <w:r w:rsidRPr="00343F90">
        <w:rPr>
          <w:rStyle w:val="Hyperlink"/>
          <w:lang w:val="it-IT"/>
        </w:rPr>
        <w:t>http://aka.ms/BAA</w:t>
      </w:r>
      <w:r>
        <w:rPr>
          <w:rStyle w:val="Hyperlink"/>
          <w:lang w:val="it-IT"/>
        </w:rPr>
        <w:fldChar w:fldCharType="end"/>
      </w:r>
      <w:r w:rsidRPr="00343F90">
        <w:rPr>
          <w:lang w:val="it-IT"/>
        </w:rPr>
        <w:t>. Klijent može da se izuzme iz BAA slanjem sledećih informacija kompaniji Microsoft u pismenom obaveštenju (na osnovu Klijentovog ugovora):</w:t>
      </w:r>
    </w:p>
    <w:p w14:paraId="4E9F46D7" w14:textId="77777777" w:rsidR="0031635C" w:rsidRPr="00343F90" w:rsidRDefault="0031635C" w:rsidP="0031635C">
      <w:pPr>
        <w:pStyle w:val="ProductList-Body"/>
        <w:numPr>
          <w:ilvl w:val="0"/>
          <w:numId w:val="4"/>
        </w:numPr>
        <w:ind w:left="720"/>
        <w:rPr>
          <w:lang w:val="it-IT"/>
        </w:rPr>
      </w:pPr>
      <w:r w:rsidRPr="00343F90">
        <w:rPr>
          <w:lang w:val="it-IT"/>
        </w:rPr>
        <w:t>puno pravno ime Klijenta i svake Filijale koja se izuzima; i</w:t>
      </w:r>
    </w:p>
    <w:p w14:paraId="4F6D729B" w14:textId="77777777" w:rsidR="0031635C" w:rsidRPr="00343F90" w:rsidRDefault="0031635C" w:rsidP="0031635C">
      <w:pPr>
        <w:pStyle w:val="ProductList-Body"/>
        <w:numPr>
          <w:ilvl w:val="0"/>
          <w:numId w:val="4"/>
        </w:numPr>
        <w:spacing w:after="120"/>
        <w:ind w:left="720"/>
        <w:rPr>
          <w:lang w:val="it-IT"/>
        </w:rPr>
      </w:pPr>
      <w:r w:rsidRPr="00343F90">
        <w:rPr>
          <w:lang w:val="it-IT"/>
        </w:rPr>
        <w:t>ako Klijent ima više ugovora, Klijentov ugovor na koji se izuzeće primenjuje.</w:t>
      </w:r>
    </w:p>
    <w:p w14:paraId="34D28F9B" w14:textId="77777777" w:rsidR="0031635C" w:rsidRPr="00343F90" w:rsidRDefault="0031635C" w:rsidP="0031635C">
      <w:pPr>
        <w:pStyle w:val="ProductList-SubSubSectionHeading"/>
        <w:keepNext/>
        <w:spacing w:after="120"/>
        <w:outlineLvl w:val="1"/>
        <w:rPr>
          <w:lang w:val="it-IT"/>
        </w:rPr>
      </w:pPr>
      <w:bookmarkStart w:id="150" w:name="_Toc123049607"/>
      <w:bookmarkStart w:id="151" w:name="_Toc155369817"/>
      <w:r w:rsidRPr="00343F90">
        <w:rPr>
          <w:lang w:val="it-IT"/>
        </w:rPr>
        <w:t>Telekomunikacioni podaci</w:t>
      </w:r>
      <w:bookmarkEnd w:id="150"/>
      <w:bookmarkEnd w:id="151"/>
    </w:p>
    <w:p w14:paraId="0CDC0B59" w14:textId="77777777" w:rsidR="0031635C" w:rsidRPr="0031635C" w:rsidRDefault="0031635C" w:rsidP="0031635C">
      <w:pPr>
        <w:pStyle w:val="ProductList-Body"/>
        <w:spacing w:after="120"/>
        <w:rPr>
          <w:lang w:val="it-IT"/>
        </w:rPr>
      </w:pPr>
      <w:r w:rsidRPr="00343F90">
        <w:rPr>
          <w:lang w:val="it-IT"/>
        </w:rPr>
        <w:t xml:space="preserve">U meri u kojoj Microsoft obrađuje saobraćaj, sadržaj i druge Lične podatke pri pružanju Proizvoda i Usluga kvalifikovanih kao telekomunikacionih usluga na osnovu primenjivog prava, mogu se primeniti određene zakonske obaveze. </w:t>
      </w:r>
      <w:r w:rsidRPr="0059108A">
        <w:rPr>
          <w:lang w:val="it-IT"/>
        </w:rPr>
        <w:t>Microsoft će postupati u skladu sa svim zakonima i propisima koji se odnose na telekomunikacije i koji se primenjuju na njegovo pružanje Proizvoda i Usluga, uključujući zakon o obaveštavanju u slučaju kršenja bezbednosti i Preduslove zaštite podataka i tajnost telekomunikacionih usluga.</w:t>
      </w:r>
    </w:p>
    <w:p w14:paraId="43E06D60" w14:textId="2EBF7227" w:rsidR="00C85435" w:rsidRPr="007A0FA7" w:rsidRDefault="00C85435" w:rsidP="002A4A50">
      <w:pPr>
        <w:pStyle w:val="ProductList-SubSubSectionHeading"/>
        <w:keepNext/>
        <w:spacing w:after="120"/>
        <w:outlineLvl w:val="1"/>
        <w:rPr>
          <w:lang w:val="it-IT"/>
        </w:rPr>
      </w:pPr>
      <w:bookmarkStart w:id="152" w:name="_Toc155369818"/>
      <w:r w:rsidRPr="007A0FA7">
        <w:rPr>
          <w:lang w:val="it-IT"/>
        </w:rPr>
        <w:t>Zakon o zaštiti privatnosti potrošača Kalifornije (CCPA)</w:t>
      </w:r>
      <w:bookmarkEnd w:id="144"/>
      <w:bookmarkEnd w:id="152"/>
    </w:p>
    <w:p w14:paraId="54D15101" w14:textId="4EA1A71A" w:rsidR="00DD6D76" w:rsidRPr="007A0FA7" w:rsidRDefault="00DD6D76" w:rsidP="00DD6D76">
      <w:pPr>
        <w:pStyle w:val="ProductList-Body"/>
        <w:spacing w:after="120"/>
        <w:rPr>
          <w:lang w:val="it-IT"/>
        </w:rPr>
      </w:pPr>
      <w:bookmarkStart w:id="153" w:name="_Toc26972864"/>
      <w:bookmarkEnd w:id="145"/>
      <w:r w:rsidRPr="007A0FA7">
        <w:rPr>
          <w:lang w:val="it-IT"/>
        </w:rPr>
        <w:t>Ako Microsoft obrađuje Lične podatke u opsegu koji obuhvata CCPA, Microsoft se dodatno obavezuje prema Klijentu kao što se navodi u nastavku. Microsoft će obrađivati Klijentove podatke, Podatke profesionalnih usluga i Lične podatke u ime Klijenta, a te podatke će zadržavati, koristiti ili</w:t>
      </w:r>
      <w:r w:rsidR="00E77081">
        <w:rPr>
          <w:lang w:val="it-IT"/>
        </w:rPr>
        <w:t> </w:t>
      </w:r>
      <w:r w:rsidRPr="007A0FA7">
        <w:rPr>
          <w:lang w:val="it-IT"/>
        </w:rPr>
        <w:t>otkrivati samo u svrhe navedene u Uslovima DPA i kako je dozvoljeno prema CCPA, uključujući bilo kakva izuzeća povezana sa „prodajom</w:t>
      </w:r>
      <w:r w:rsidR="0027422C" w:rsidRPr="0027422C">
        <w:rPr>
          <w:lang w:val="it-IT"/>
        </w:rPr>
        <w:t>“</w:t>
      </w:r>
      <w:r w:rsidRPr="007A0FA7">
        <w:rPr>
          <w:lang w:val="it-IT"/>
        </w:rPr>
        <w:t xml:space="preserve">. Microsoft neće ni u kom slučaju prodavati te podatke. Ovi uslovi CCPA ne ograničavaju i ne umanjuju nikakve obaveze zaštite podataka na </w:t>
      </w:r>
      <w:r w:rsidR="007D2664">
        <w:rPr>
          <w:lang w:val="it-IT"/>
        </w:rPr>
        <w:br/>
      </w:r>
      <w:r w:rsidRPr="007A0FA7">
        <w:rPr>
          <w:lang w:val="it-IT"/>
        </w:rPr>
        <w:t>koje se Microsoft obavezao Klijentu u Uslovima DPA, Uslovima korišćenja proizvoda ili drugom ugovoru između korporacije Microsoft i Klijenta.</w:t>
      </w:r>
    </w:p>
    <w:p w14:paraId="7D1D6A80" w14:textId="2ABBCC85" w:rsidR="00DD6D76" w:rsidRPr="007A0FA7" w:rsidRDefault="00DD6D76" w:rsidP="002A4A50">
      <w:pPr>
        <w:pStyle w:val="ProductList-SubSubSectionHeading"/>
        <w:keepNext/>
        <w:spacing w:after="120"/>
        <w:outlineLvl w:val="1"/>
        <w:rPr>
          <w:lang w:val="it-IT"/>
        </w:rPr>
      </w:pPr>
      <w:bookmarkStart w:id="154" w:name="_Toc42764849"/>
      <w:bookmarkStart w:id="155" w:name="_Toc155369819"/>
      <w:bookmarkStart w:id="156" w:name="_Hlk44323010"/>
      <w:r w:rsidRPr="007A0FA7">
        <w:rPr>
          <w:lang w:val="it-IT"/>
        </w:rPr>
        <w:t>Biometrijski podaci</w:t>
      </w:r>
      <w:bookmarkEnd w:id="154"/>
      <w:bookmarkEnd w:id="155"/>
    </w:p>
    <w:p w14:paraId="01A1DFD0" w14:textId="44973C91" w:rsidR="00DD6D76" w:rsidRPr="007A0FA7" w:rsidRDefault="00DD6D76" w:rsidP="00DD6D76">
      <w:pPr>
        <w:spacing w:after="120" w:line="240" w:lineRule="auto"/>
        <w:rPr>
          <w:lang w:val="it-IT"/>
        </w:rPr>
      </w:pPr>
      <w:r w:rsidRPr="007A0FA7">
        <w:rPr>
          <w:sz w:val="18"/>
          <w:lang w:val="it-IT"/>
        </w:rPr>
        <w:t xml:space="preserve">Ako Klijent koristi Proizvode i Usluge za obradu Biometrijskih podataka, Klijent je odgovoran za: (i) davanje obaveštenja licima na koja se podaci odnose, uzimajući u obzir period zadržavanja i uništenja; (ii) pribavljanje saglasnosti od lica na koja se podaci odnose; i (iii) brisanje Biometrijskih podataka, a sve prema potrebi i prema važećim Zahtevima za zaštitu podataka. Microsoft će te Biometrijske podatke obrađivati na osnovu dokumentovanih uputstava Klijenta (kao što je opisano u odeljku „Uloga i obaveze obrađivača i kontrolora“) i štititi ih u skladu sa uslovima bezbednosti i zaštite podataka u ovom DPA. Za potrebe ovog odeljka, „Biometrijski podaci“ će imati značenje utvrđeno u Članu 4 GDPR-a i, </w:t>
      </w:r>
      <w:r w:rsidR="001F3277">
        <w:rPr>
          <w:sz w:val="18"/>
          <w:lang w:val="it-IT"/>
        </w:rPr>
        <w:br/>
      </w:r>
      <w:r w:rsidRPr="007A0FA7">
        <w:rPr>
          <w:sz w:val="18"/>
          <w:lang w:val="it-IT"/>
        </w:rPr>
        <w:t xml:space="preserve">ako je primenljivo, iste pojmove u drugim Zahtevima za zaštitu podataka. </w:t>
      </w:r>
    </w:p>
    <w:p w14:paraId="0C3C5499" w14:textId="0AAF9DB1" w:rsidR="00052E8A" w:rsidRPr="007A0FA7" w:rsidRDefault="0058447F" w:rsidP="002A4A50">
      <w:pPr>
        <w:pStyle w:val="ProductList-SubSubSectionHeading"/>
        <w:keepNext/>
        <w:spacing w:after="120"/>
        <w:outlineLvl w:val="1"/>
        <w:rPr>
          <w:lang w:val="it-IT"/>
        </w:rPr>
      </w:pPr>
      <w:bookmarkStart w:id="157" w:name="_Toc155369820"/>
      <w:r w:rsidRPr="007A0FA7">
        <w:rPr>
          <w:lang w:val="it-IT"/>
        </w:rPr>
        <w:t>Dopunske profesionalne usluge</w:t>
      </w:r>
      <w:bookmarkEnd w:id="157"/>
    </w:p>
    <w:p w14:paraId="0EAD6ADA" w14:textId="78FB7305" w:rsidR="00460220" w:rsidRPr="007A0FA7" w:rsidRDefault="00460220" w:rsidP="002A4A50">
      <w:pPr>
        <w:pStyle w:val="ProductList-Body"/>
        <w:spacing w:after="120"/>
        <w:rPr>
          <w:lang w:val="it-IT"/>
        </w:rPr>
      </w:pPr>
      <w:r w:rsidRPr="007A0FA7">
        <w:rPr>
          <w:lang w:val="it-IT"/>
        </w:rPr>
        <w:t>Kada se upotrebljava u odeljcima navedenim u nastavku, definisani pojam „Profesionalne usluge</w:t>
      </w:r>
      <w:r w:rsidR="0027422C" w:rsidRPr="0027422C">
        <w:rPr>
          <w:lang w:val="it-IT"/>
        </w:rPr>
        <w:t>“</w:t>
      </w:r>
      <w:r w:rsidRPr="007A0FA7">
        <w:rPr>
          <w:lang w:val="it-IT"/>
        </w:rPr>
        <w:t xml:space="preserve"> uključuje Dopunske profesionalne usluge, </w:t>
      </w:r>
      <w:r w:rsidR="001F3277">
        <w:rPr>
          <w:lang w:val="it-IT"/>
        </w:rPr>
        <w:br/>
      </w:r>
      <w:r w:rsidRPr="007A0FA7">
        <w:rPr>
          <w:lang w:val="it-IT"/>
        </w:rPr>
        <w:t>a definisani pojam „Podaci profesionalnih usluga</w:t>
      </w:r>
      <w:r w:rsidR="00BA463F" w:rsidRPr="0027422C">
        <w:rPr>
          <w:lang w:val="it-IT"/>
        </w:rPr>
        <w:t>“</w:t>
      </w:r>
      <w:r w:rsidRPr="007A0FA7">
        <w:rPr>
          <w:lang w:val="it-IT"/>
        </w:rPr>
        <w:t xml:space="preserve"> uključuje podatke dobijene za Dopunske profesionalne usluge.</w:t>
      </w:r>
    </w:p>
    <w:p w14:paraId="5DFAE36C" w14:textId="617879AE" w:rsidR="000A39B0" w:rsidRPr="007A0FA7" w:rsidRDefault="002E58D0" w:rsidP="002A4A50">
      <w:pPr>
        <w:pStyle w:val="ProductList-Body"/>
        <w:spacing w:after="120"/>
        <w:rPr>
          <w:lang w:val="it-IT"/>
        </w:rPr>
      </w:pPr>
      <w:r w:rsidRPr="007A0FA7">
        <w:rPr>
          <w:lang w:val="it-IT"/>
        </w:rPr>
        <w:t>Za Dopunske profesionalne usluge, sledeći odeljci DPA primenjuju se na isti način na koji se primenjuju na Profesionalne usluge. „Uvod</w:t>
      </w:r>
      <w:r w:rsidR="00BA463F" w:rsidRPr="0027422C">
        <w:rPr>
          <w:lang w:val="it-IT"/>
        </w:rPr>
        <w:t>“</w:t>
      </w:r>
      <w:r w:rsidRPr="007A0FA7">
        <w:rPr>
          <w:lang w:val="it-IT"/>
        </w:rPr>
        <w:t>, „Postupanje u skladu sa zakonima</w:t>
      </w:r>
      <w:r w:rsidR="0027422C" w:rsidRPr="0027422C">
        <w:rPr>
          <w:lang w:val="it-IT"/>
        </w:rPr>
        <w:t>“</w:t>
      </w:r>
      <w:r w:rsidRPr="007A0FA7">
        <w:rPr>
          <w:lang w:val="it-IT"/>
        </w:rPr>
        <w:t>, „Priroda obrade podataka; vlasništvo</w:t>
      </w:r>
      <w:r w:rsidR="0027422C" w:rsidRPr="0027422C">
        <w:rPr>
          <w:lang w:val="it-IT"/>
        </w:rPr>
        <w:t>“</w:t>
      </w:r>
      <w:r w:rsidRPr="007A0FA7">
        <w:rPr>
          <w:lang w:val="it-IT"/>
        </w:rPr>
        <w:t>, „Otkrivanje obrađenih podataka</w:t>
      </w:r>
      <w:r w:rsidR="00BA463F" w:rsidRPr="0027422C">
        <w:rPr>
          <w:lang w:val="it-IT"/>
        </w:rPr>
        <w:t>“</w:t>
      </w:r>
      <w:r w:rsidRPr="007A0FA7">
        <w:rPr>
          <w:lang w:val="it-IT"/>
        </w:rPr>
        <w:t>, „Obrada ličnih podataka; GDPR</w:t>
      </w:r>
      <w:r w:rsidR="00BA463F" w:rsidRPr="0027422C">
        <w:rPr>
          <w:lang w:val="it-IT"/>
        </w:rPr>
        <w:t>“</w:t>
      </w:r>
      <w:r w:rsidRPr="007A0FA7">
        <w:rPr>
          <w:lang w:val="it-IT"/>
        </w:rPr>
        <w:t xml:space="preserve">, </w:t>
      </w:r>
      <w:r w:rsidR="001F3277">
        <w:rPr>
          <w:lang w:val="it-IT"/>
        </w:rPr>
        <w:br/>
      </w:r>
      <w:r w:rsidRPr="007A0FA7">
        <w:rPr>
          <w:lang w:val="it-IT"/>
        </w:rPr>
        <w:t>prvi stav člana „Bezbednosne prakse i smernice</w:t>
      </w:r>
      <w:r w:rsidR="0027422C" w:rsidRPr="0027422C">
        <w:rPr>
          <w:lang w:val="it-IT"/>
        </w:rPr>
        <w:t>“</w:t>
      </w:r>
      <w:r w:rsidRPr="007A0FA7">
        <w:rPr>
          <w:lang w:val="it-IT"/>
        </w:rPr>
        <w:t>, „Obaveze klijenta</w:t>
      </w:r>
      <w:r w:rsidR="0027422C" w:rsidRPr="0027422C">
        <w:rPr>
          <w:lang w:val="it-IT"/>
        </w:rPr>
        <w:t>“</w:t>
      </w:r>
      <w:r w:rsidRPr="007A0FA7">
        <w:rPr>
          <w:lang w:val="it-IT"/>
        </w:rPr>
        <w:t>, „Obaveštenje o bezbednosnom incidentu</w:t>
      </w:r>
      <w:r w:rsidR="00BA463F" w:rsidRPr="0027422C">
        <w:rPr>
          <w:lang w:val="it-IT"/>
        </w:rPr>
        <w:t>“</w:t>
      </w:r>
      <w:r w:rsidRPr="007A0FA7">
        <w:rPr>
          <w:lang w:val="it-IT"/>
        </w:rPr>
        <w:t>, „Prenos podataka</w:t>
      </w:r>
      <w:r w:rsidR="00BA463F" w:rsidRPr="0027422C">
        <w:rPr>
          <w:lang w:val="it-IT"/>
        </w:rPr>
        <w:t>“</w:t>
      </w:r>
      <w:r w:rsidRPr="007A0FA7">
        <w:rPr>
          <w:lang w:val="it-IT"/>
        </w:rPr>
        <w:t xml:space="preserve"> (uključujući odredbe u vezi sa Standardnim ugovornim odredbama iz 2021), treći stav člana „Zadržavanje i brisanje podataka</w:t>
      </w:r>
      <w:r w:rsidR="00BA463F" w:rsidRPr="0027422C">
        <w:rPr>
          <w:lang w:val="it-IT"/>
        </w:rPr>
        <w:t>“</w:t>
      </w:r>
      <w:r w:rsidRPr="007A0FA7">
        <w:rPr>
          <w:lang w:val="it-IT"/>
        </w:rPr>
        <w:t>, „Obaveza čuvanja poverljivosti obrađivača podataka</w:t>
      </w:r>
      <w:r w:rsidR="00BA463F" w:rsidRPr="0027422C">
        <w:rPr>
          <w:lang w:val="it-IT"/>
        </w:rPr>
        <w:t>“</w:t>
      </w:r>
      <w:r w:rsidRPr="007A0FA7">
        <w:rPr>
          <w:lang w:val="it-IT"/>
        </w:rPr>
        <w:t>, „Obaveštenje i nadzori u pogledu angažovanja Podobrađivača</w:t>
      </w:r>
      <w:r w:rsidR="00BA463F" w:rsidRPr="0027422C">
        <w:rPr>
          <w:lang w:val="it-IT"/>
        </w:rPr>
        <w:t>“</w:t>
      </w:r>
      <w:r w:rsidRPr="007A0FA7">
        <w:rPr>
          <w:lang w:val="it-IT"/>
        </w:rPr>
        <w:t>, „HIPAA poslovni saradnik</w:t>
      </w:r>
      <w:r w:rsidR="00BA463F" w:rsidRPr="0027422C">
        <w:rPr>
          <w:lang w:val="it-IT"/>
        </w:rPr>
        <w:t>“</w:t>
      </w:r>
      <w:r w:rsidRPr="007A0FA7">
        <w:rPr>
          <w:lang w:val="it-IT"/>
        </w:rPr>
        <w:t xml:space="preserve"> (u meri primenjivoj u BAA), „Uslovi Zakona o zaštiti privatnosti potrošača Kalifornije (CCPA)</w:t>
      </w:r>
      <w:r w:rsidR="0027422C" w:rsidRPr="0027422C">
        <w:rPr>
          <w:lang w:val="it-IT"/>
        </w:rPr>
        <w:t>“</w:t>
      </w:r>
      <w:r w:rsidRPr="007A0FA7">
        <w:rPr>
          <w:lang w:val="it-IT"/>
        </w:rPr>
        <w:t>, „Biometrijski podaci</w:t>
      </w:r>
      <w:r w:rsidR="00AA35D0" w:rsidRPr="0027422C">
        <w:rPr>
          <w:lang w:val="it-IT"/>
        </w:rPr>
        <w:t>“</w:t>
      </w:r>
      <w:r w:rsidRPr="007A0FA7">
        <w:rPr>
          <w:lang w:val="it-IT"/>
        </w:rPr>
        <w:t>, „Kako da kontaktirate Microsoft</w:t>
      </w:r>
      <w:r w:rsidR="00AA35D0" w:rsidRPr="0027422C">
        <w:rPr>
          <w:lang w:val="it-IT"/>
        </w:rPr>
        <w:t>“</w:t>
      </w:r>
      <w:r w:rsidRPr="007A0FA7">
        <w:rPr>
          <w:lang w:val="it-IT"/>
        </w:rPr>
        <w:t>, „Dodatak B – Lica na koja se odnose podaci i kategorije ličnih podataka</w:t>
      </w:r>
      <w:r w:rsidR="00BA463F" w:rsidRPr="0027422C">
        <w:rPr>
          <w:lang w:val="it-IT"/>
        </w:rPr>
        <w:t>“</w:t>
      </w:r>
      <w:r w:rsidRPr="007A0FA7">
        <w:rPr>
          <w:lang w:val="it-IT"/>
        </w:rPr>
        <w:t xml:space="preserve"> i „Dodatak C – Dodatak o dodatnim zaštitnim merama</w:t>
      </w:r>
      <w:r w:rsidR="00AA35D0" w:rsidRPr="0027422C">
        <w:rPr>
          <w:lang w:val="it-IT"/>
        </w:rPr>
        <w:t>“</w:t>
      </w:r>
      <w:r w:rsidRPr="007A0FA7">
        <w:rPr>
          <w:lang w:val="it-IT"/>
        </w:rPr>
        <w:t xml:space="preserve">. </w:t>
      </w:r>
    </w:p>
    <w:p w14:paraId="73BA0D8E" w14:textId="77777777" w:rsidR="00C85435" w:rsidRPr="007A0FA7" w:rsidRDefault="00C85435" w:rsidP="002A4A50">
      <w:pPr>
        <w:pStyle w:val="ProductList-SubSubSectionHeading"/>
        <w:keepNext/>
        <w:spacing w:after="120"/>
        <w:outlineLvl w:val="1"/>
        <w:rPr>
          <w:lang w:val="it-IT"/>
        </w:rPr>
      </w:pPr>
      <w:bookmarkStart w:id="158" w:name="_Toc155369821"/>
      <w:bookmarkEnd w:id="156"/>
      <w:r w:rsidRPr="007A0FA7">
        <w:rPr>
          <w:lang w:val="it-IT"/>
        </w:rPr>
        <w:t>Kako da kontaktirate Microsoft</w:t>
      </w:r>
      <w:bookmarkEnd w:id="146"/>
      <w:bookmarkEnd w:id="147"/>
      <w:bookmarkEnd w:id="148"/>
      <w:bookmarkEnd w:id="153"/>
      <w:bookmarkEnd w:id="158"/>
    </w:p>
    <w:p w14:paraId="43A6F074" w14:textId="77777777" w:rsidR="00C85435" w:rsidRPr="007A0FA7" w:rsidRDefault="00C85435" w:rsidP="007829B6">
      <w:pPr>
        <w:pStyle w:val="ProductList-Body"/>
        <w:spacing w:after="120"/>
        <w:rPr>
          <w:lang w:val="it-IT"/>
        </w:rPr>
      </w:pPr>
      <w:r w:rsidRPr="007A0FA7">
        <w:rPr>
          <w:lang w:val="it-IT"/>
        </w:rPr>
        <w:t xml:space="preserve">Ako Klijent veruje da Microsoft ne postupa u skladu sa svojim obavezama koje se odnose na privatnost ili bezbednost, Klijent može da se obrati korisničkoj podršci ili da koristi veb obrazac za Microsoft privatnost koji se nalazi na adresi </w:t>
      </w:r>
      <w:hyperlink r:id="rId25" w:history="1">
        <w:r w:rsidRPr="007A0FA7">
          <w:rPr>
            <w:rStyle w:val="Hyperlink"/>
            <w:lang w:val="it-IT"/>
          </w:rPr>
          <w:t>http://go.microsoft.com/?linkid=9846224</w:t>
        </w:r>
      </w:hyperlink>
      <w:r w:rsidRPr="007A0FA7">
        <w:rPr>
          <w:lang w:val="it-IT"/>
        </w:rPr>
        <w:t xml:space="preserve">. Adresa korporacije Microsoft je: </w:t>
      </w:r>
    </w:p>
    <w:p w14:paraId="76637352" w14:textId="77777777" w:rsidR="00C85435" w:rsidRPr="007A0FA7" w:rsidRDefault="00C85435" w:rsidP="00741E10">
      <w:pPr>
        <w:pStyle w:val="ProductList-Body"/>
        <w:keepNext/>
        <w:ind w:left="187"/>
        <w:rPr>
          <w:lang w:val="it-IT"/>
        </w:rPr>
      </w:pPr>
      <w:r w:rsidRPr="007A0FA7">
        <w:rPr>
          <w:b/>
          <w:lang w:val="it-IT"/>
        </w:rPr>
        <w:t>Privatnost za Microsoft usluge za preduzeća</w:t>
      </w:r>
    </w:p>
    <w:p w14:paraId="604C012E" w14:textId="77777777" w:rsidR="00C85435" w:rsidRPr="007A0FA7" w:rsidRDefault="00C85435" w:rsidP="002D3CCD">
      <w:pPr>
        <w:pStyle w:val="ProductList-Body"/>
        <w:ind w:left="180"/>
        <w:rPr>
          <w:lang w:val="it-IT"/>
        </w:rPr>
      </w:pPr>
      <w:r w:rsidRPr="007A0FA7">
        <w:rPr>
          <w:lang w:val="it-IT"/>
        </w:rP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 xml:space="preserve">Microsoft Ireland Operations Limited je </w:t>
      </w:r>
      <w:proofErr w:type="spellStart"/>
      <w:r>
        <w:t>predstavnik</w:t>
      </w:r>
      <w:proofErr w:type="spellEnd"/>
      <w:r>
        <w:t xml:space="preserve"> </w:t>
      </w:r>
      <w:proofErr w:type="spellStart"/>
      <w:r>
        <w:t>korporacije</w:t>
      </w:r>
      <w:proofErr w:type="spellEnd"/>
      <w:r>
        <w:t xml:space="preserve"> Microsoft za </w:t>
      </w:r>
      <w:proofErr w:type="spellStart"/>
      <w:r>
        <w:t>zaštitu</w:t>
      </w:r>
      <w:proofErr w:type="spellEnd"/>
      <w:r>
        <w:t xml:space="preserve"> </w:t>
      </w:r>
      <w:proofErr w:type="spellStart"/>
      <w:r>
        <w:t>podataka</w:t>
      </w:r>
      <w:proofErr w:type="spellEnd"/>
      <w:r>
        <w:t xml:space="preserve"> za </w:t>
      </w:r>
      <w:proofErr w:type="spellStart"/>
      <w:r>
        <w:t>Evropski</w:t>
      </w:r>
      <w:proofErr w:type="spellEnd"/>
      <w:r>
        <w:t xml:space="preserve"> </w:t>
      </w:r>
      <w:proofErr w:type="spellStart"/>
      <w:r>
        <w:t>ekonomski</w:t>
      </w:r>
      <w:proofErr w:type="spellEnd"/>
      <w:r>
        <w:t xml:space="preserve"> </w:t>
      </w:r>
      <w:proofErr w:type="spellStart"/>
      <w:r>
        <w:t>prostor</w:t>
      </w:r>
      <w:proofErr w:type="spellEnd"/>
      <w:r>
        <w:t xml:space="preserve"> </w:t>
      </w:r>
      <w:proofErr w:type="spellStart"/>
      <w:r>
        <w:t>i</w:t>
      </w:r>
      <w:proofErr w:type="spellEnd"/>
      <w:r>
        <w:t xml:space="preserve"> </w:t>
      </w:r>
      <w:proofErr w:type="spellStart"/>
      <w:r>
        <w:t>Švajcarsku</w:t>
      </w:r>
      <w:proofErr w:type="spellEnd"/>
      <w:r>
        <w:t xml:space="preserve">. Predstavniku za </w:t>
      </w:r>
      <w:proofErr w:type="spellStart"/>
      <w:r>
        <w:t>privatnost</w:t>
      </w:r>
      <w:proofErr w:type="spellEnd"/>
      <w:r>
        <w:t xml:space="preserve"> Microsoft Ireland Operations Limited </w:t>
      </w:r>
      <w:proofErr w:type="spellStart"/>
      <w:r>
        <w:t>možete</w:t>
      </w:r>
      <w:proofErr w:type="spellEnd"/>
      <w:r>
        <w:t xml:space="preserve"> da se </w:t>
      </w:r>
      <w:proofErr w:type="spellStart"/>
      <w:r>
        <w:t>obratite</w:t>
      </w:r>
      <w:proofErr w:type="spellEnd"/>
      <w:r>
        <w:t xml:space="preserve"> </w:t>
      </w:r>
      <w:proofErr w:type="spellStart"/>
      <w:r>
        <w:t>na</w:t>
      </w:r>
      <w:proofErr w:type="spellEnd"/>
      <w:r>
        <w:t xml:space="preserve"> </w:t>
      </w:r>
      <w:proofErr w:type="spellStart"/>
      <w:r>
        <w:t>sledeću</w:t>
      </w:r>
      <w:proofErr w:type="spellEnd"/>
      <w:r>
        <w:t xml:space="preserve"> </w:t>
      </w:r>
      <w:proofErr w:type="spellStart"/>
      <w:r>
        <w:t>adresu</w:t>
      </w:r>
      <w:proofErr w:type="spellEnd"/>
      <w:r>
        <w:t>:</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proofErr w:type="spellStart"/>
      <w:r>
        <w:t>Leopardstown</w:t>
      </w:r>
      <w:proofErr w:type="spellEnd"/>
    </w:p>
    <w:p w14:paraId="697500B8" w14:textId="77777777" w:rsidR="00C85435" w:rsidRPr="00FC77AC" w:rsidRDefault="00C85435" w:rsidP="002D3CCD">
      <w:pPr>
        <w:pStyle w:val="ProductList-Body"/>
        <w:spacing w:after="120"/>
        <w:ind w:left="180"/>
      </w:pPr>
      <w:r>
        <w:t>Dublin 18, D18 P521, Ireland</w:t>
      </w:r>
      <w:bookmarkStart w:id="159" w:name="_Hlk495669384"/>
      <w:bookmarkStart w:id="160" w:name="_Toc431459514"/>
      <w:bookmarkStart w:id="161" w:name="DataProcessingTerms"/>
      <w:bookmarkStart w:id="162" w:name="_Toc489605587"/>
    </w:p>
    <w:bookmarkEnd w:id="159"/>
    <w:bookmarkEnd w:id="160"/>
    <w:bookmarkEnd w:id="161"/>
    <w:bookmarkEnd w:id="162"/>
    <w:p w14:paraId="62F63AB2" w14:textId="77777777" w:rsidR="0074788A" w:rsidRPr="00FC77AC" w:rsidRDefault="0074788A"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proofErr w:type="spellStart"/>
      <w:r>
        <w:rPr>
          <w:rStyle w:val="Hyperlink"/>
          <w:sz w:val="16"/>
          <w:szCs w:val="16"/>
        </w:rPr>
        <w:t>Sadržaj</w:t>
      </w:r>
      <w:proofErr w:type="spellEnd"/>
      <w:r>
        <w:fldChar w:fldCharType="end"/>
      </w:r>
      <w:r>
        <w:rPr>
          <w:sz w:val="16"/>
          <w:szCs w:val="16"/>
        </w:rPr>
        <w:t xml:space="preserve"> / </w:t>
      </w:r>
      <w:hyperlink w:anchor="GeneralTerms" w:tooltip="Opšti uslovi" w:history="1">
        <w:proofErr w:type="spellStart"/>
        <w:r>
          <w:rPr>
            <w:rStyle w:val="Hyperlink"/>
            <w:sz w:val="16"/>
            <w:szCs w:val="16"/>
          </w:rPr>
          <w:t>Opšti</w:t>
        </w:r>
        <w:proofErr w:type="spellEnd"/>
        <w:r>
          <w:rPr>
            <w:rStyle w:val="Hyperlink"/>
            <w:sz w:val="16"/>
            <w:szCs w:val="16"/>
          </w:rPr>
          <w:t xml:space="preserve"> </w:t>
        </w:r>
        <w:proofErr w:type="spellStart"/>
        <w:r>
          <w:rPr>
            <w:rStyle w:val="Hyperlink"/>
            <w:sz w:val="16"/>
            <w:szCs w:val="16"/>
          </w:rPr>
          <w:t>uslovi</w:t>
        </w:r>
        <w:proofErr w:type="spellEnd"/>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EC0E45">
          <w:footerReference w:type="default" r:id="rId26"/>
          <w:footerReference w:type="first" r:id="rId27"/>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3" w:name="_Toc155369822"/>
      <w:proofErr w:type="spellStart"/>
      <w:r>
        <w:t>Dodatak</w:t>
      </w:r>
      <w:proofErr w:type="spellEnd"/>
      <w:r>
        <w:t xml:space="preserve"> A – </w:t>
      </w:r>
      <w:proofErr w:type="spellStart"/>
      <w:r>
        <w:t>Bezbednosne</w:t>
      </w:r>
      <w:proofErr w:type="spellEnd"/>
      <w:r>
        <w:t xml:space="preserve"> mere</w:t>
      </w:r>
      <w:bookmarkEnd w:id="163"/>
    </w:p>
    <w:p w14:paraId="142FF82A" w14:textId="65E0F395" w:rsidR="006A13BF" w:rsidRPr="00FC77AC" w:rsidRDefault="006A13BF" w:rsidP="006A13BF">
      <w:pPr>
        <w:pStyle w:val="ProductList-Body"/>
        <w:spacing w:after="120"/>
      </w:pPr>
      <w:r>
        <w:t xml:space="preserve">Microsoft je </w:t>
      </w:r>
      <w:proofErr w:type="spellStart"/>
      <w:r>
        <w:t>primenio</w:t>
      </w:r>
      <w:proofErr w:type="spellEnd"/>
      <w:r>
        <w:t xml:space="preserve"> </w:t>
      </w:r>
      <w:proofErr w:type="spellStart"/>
      <w:r>
        <w:t>i</w:t>
      </w:r>
      <w:proofErr w:type="spellEnd"/>
      <w:r>
        <w:t xml:space="preserve"> </w:t>
      </w:r>
      <w:proofErr w:type="spellStart"/>
      <w:r>
        <w:t>održavaće</w:t>
      </w:r>
      <w:proofErr w:type="spellEnd"/>
      <w:r>
        <w:t xml:space="preserve"> </w:t>
      </w:r>
      <w:proofErr w:type="spellStart"/>
      <w:r>
        <w:t>sledeće</w:t>
      </w:r>
      <w:proofErr w:type="spellEnd"/>
      <w:r>
        <w:t xml:space="preserve"> </w:t>
      </w:r>
      <w:proofErr w:type="spellStart"/>
      <w:r>
        <w:t>bezbednosne</w:t>
      </w:r>
      <w:proofErr w:type="spellEnd"/>
      <w:r>
        <w:t xml:space="preserve"> mere za </w:t>
      </w:r>
      <w:proofErr w:type="spellStart"/>
      <w:r>
        <w:t>Klijentove</w:t>
      </w:r>
      <w:proofErr w:type="spellEnd"/>
      <w:r>
        <w:t xml:space="preserve"> </w:t>
      </w:r>
      <w:proofErr w:type="spellStart"/>
      <w:r>
        <w:t>podatke</w:t>
      </w:r>
      <w:proofErr w:type="spellEnd"/>
      <w:r>
        <w:t xml:space="preserve"> u </w:t>
      </w:r>
      <w:proofErr w:type="spellStart"/>
      <w:r>
        <w:t>Osnovnim</w:t>
      </w:r>
      <w:proofErr w:type="spellEnd"/>
      <w:r>
        <w:t xml:space="preserve"> Online </w:t>
      </w:r>
      <w:proofErr w:type="spellStart"/>
      <w:r>
        <w:t>uslugama</w:t>
      </w:r>
      <w:proofErr w:type="spellEnd"/>
      <w:r>
        <w:t xml:space="preserve"> </w:t>
      </w:r>
      <w:proofErr w:type="spellStart"/>
      <w:r>
        <w:t>i</w:t>
      </w:r>
      <w:proofErr w:type="spellEnd"/>
      <w:r>
        <w:t xml:space="preserve"> </w:t>
      </w:r>
      <w:proofErr w:type="spellStart"/>
      <w:r>
        <w:t>Podacima</w:t>
      </w:r>
      <w:proofErr w:type="spellEnd"/>
      <w:r>
        <w:t xml:space="preserve"> </w:t>
      </w:r>
      <w:proofErr w:type="spellStart"/>
      <w:r>
        <w:t>profesionalnih</w:t>
      </w:r>
      <w:proofErr w:type="spellEnd"/>
      <w:r>
        <w:t xml:space="preserve"> </w:t>
      </w:r>
      <w:r w:rsidR="001F3277">
        <w:br/>
      </w:r>
      <w:proofErr w:type="spellStart"/>
      <w:r>
        <w:t>usluga</w:t>
      </w:r>
      <w:proofErr w:type="spellEnd"/>
      <w:r>
        <w:t xml:space="preserve"> </w:t>
      </w:r>
      <w:proofErr w:type="spellStart"/>
      <w:r>
        <w:t>i</w:t>
      </w:r>
      <w:proofErr w:type="spellEnd"/>
      <w:r>
        <w:t xml:space="preserve">, </w:t>
      </w:r>
      <w:proofErr w:type="spellStart"/>
      <w:r>
        <w:t>što</w:t>
      </w:r>
      <w:proofErr w:type="spellEnd"/>
      <w:r>
        <w:t xml:space="preserve"> </w:t>
      </w:r>
      <w:proofErr w:type="spellStart"/>
      <w:r>
        <w:t>zajedno</w:t>
      </w:r>
      <w:proofErr w:type="spellEnd"/>
      <w:r>
        <w:t xml:space="preserve"> </w:t>
      </w:r>
      <w:proofErr w:type="spellStart"/>
      <w:r>
        <w:t>sa</w:t>
      </w:r>
      <w:proofErr w:type="spellEnd"/>
      <w:r>
        <w:t xml:space="preserve"> </w:t>
      </w:r>
      <w:proofErr w:type="spellStart"/>
      <w:r>
        <w:t>bezbednosnim</w:t>
      </w:r>
      <w:proofErr w:type="spellEnd"/>
      <w:r>
        <w:t xml:space="preserve"> </w:t>
      </w:r>
      <w:proofErr w:type="spellStart"/>
      <w:r>
        <w:t>obavezama</w:t>
      </w:r>
      <w:proofErr w:type="spellEnd"/>
      <w:r>
        <w:t xml:space="preserve"> u </w:t>
      </w:r>
      <w:proofErr w:type="spellStart"/>
      <w:r>
        <w:t>ovom</w:t>
      </w:r>
      <w:proofErr w:type="spellEnd"/>
      <w:r>
        <w:t xml:space="preserve"> DPA (</w:t>
      </w:r>
      <w:proofErr w:type="spellStart"/>
      <w:r>
        <w:t>uključujući</w:t>
      </w:r>
      <w:proofErr w:type="spellEnd"/>
      <w:r>
        <w:t xml:space="preserve"> </w:t>
      </w:r>
      <w:proofErr w:type="spellStart"/>
      <w:r>
        <w:t>Uslove</w:t>
      </w:r>
      <w:proofErr w:type="spellEnd"/>
      <w:r>
        <w:t xml:space="preserve"> GDPR-a), </w:t>
      </w:r>
      <w:proofErr w:type="spellStart"/>
      <w:r>
        <w:t>predstavlja</w:t>
      </w:r>
      <w:proofErr w:type="spellEnd"/>
      <w:r>
        <w:t xml:space="preserve"> </w:t>
      </w:r>
      <w:proofErr w:type="spellStart"/>
      <w:r>
        <w:t>jedinu</w:t>
      </w:r>
      <w:proofErr w:type="spellEnd"/>
      <w:r>
        <w:t xml:space="preserve"> </w:t>
      </w:r>
      <w:proofErr w:type="spellStart"/>
      <w:r>
        <w:t>odgovornost</w:t>
      </w:r>
      <w:proofErr w:type="spellEnd"/>
      <w:r>
        <w:t xml:space="preserve"> </w:t>
      </w:r>
      <w:proofErr w:type="spellStart"/>
      <w:r>
        <w:t>Microsofta</w:t>
      </w:r>
      <w:proofErr w:type="spellEnd"/>
      <w:r>
        <w:t xml:space="preserve"> u </w:t>
      </w:r>
      <w:proofErr w:type="spellStart"/>
      <w:r>
        <w:t>pogledu</w:t>
      </w:r>
      <w:proofErr w:type="spellEnd"/>
      <w:r>
        <w:t xml:space="preserve"> </w:t>
      </w:r>
      <w:proofErr w:type="spellStart"/>
      <w:r>
        <w:t>bezbednosti</w:t>
      </w:r>
      <w:proofErr w:type="spellEnd"/>
      <w:r>
        <w:t xml:space="preserve"> </w:t>
      </w:r>
      <w:proofErr w:type="spellStart"/>
      <w:r>
        <w:t>tih</w:t>
      </w:r>
      <w:proofErr w:type="spellEnd"/>
      <w:r>
        <w:t xml:space="preserve"> </w:t>
      </w:r>
      <w:proofErr w:type="spellStart"/>
      <w:r>
        <w:t>podataka</w:t>
      </w:r>
      <w:proofErr w:type="spellEnd"/>
      <w:r>
        <w:t>.</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Domen</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proofErr w:type="spellStart"/>
            <w:r>
              <w:rPr>
                <w:color w:val="FFFFFF" w:themeColor="background1"/>
                <w:sz w:val="16"/>
                <w:szCs w:val="16"/>
              </w:rPr>
              <w:t>Prakse</w:t>
            </w:r>
            <w:proofErr w:type="spellEnd"/>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proofErr w:type="spellStart"/>
            <w:r>
              <w:rPr>
                <w:sz w:val="16"/>
                <w:szCs w:val="16"/>
              </w:rPr>
              <w:t>Organizacija</w:t>
            </w:r>
            <w:proofErr w:type="spellEnd"/>
            <w:r>
              <w:rPr>
                <w:sz w:val="16"/>
                <w:szCs w:val="16"/>
              </w:rPr>
              <w:t xml:space="preserve"> </w:t>
            </w:r>
            <w:proofErr w:type="spellStart"/>
            <w:r>
              <w:rPr>
                <w:sz w:val="16"/>
                <w:szCs w:val="16"/>
              </w:rPr>
              <w:t>bezbednosti</w:t>
            </w:r>
            <w:proofErr w:type="spellEnd"/>
            <w:r>
              <w:rPr>
                <w:sz w:val="16"/>
                <w:szCs w:val="16"/>
              </w:rPr>
              <w:t xml:space="preserve"> </w:t>
            </w:r>
            <w:proofErr w:type="spellStart"/>
            <w:r>
              <w:rPr>
                <w:sz w:val="16"/>
                <w:szCs w:val="16"/>
              </w:rPr>
              <w:t>informacija</w:t>
            </w:r>
            <w:proofErr w:type="spellEnd"/>
          </w:p>
        </w:tc>
        <w:tc>
          <w:tcPr>
            <w:tcW w:w="8190" w:type="dxa"/>
          </w:tcPr>
          <w:p w14:paraId="407C8AD9" w14:textId="570509A8" w:rsidR="006A13BF" w:rsidRPr="00FC77AC" w:rsidRDefault="006A13BF" w:rsidP="003452D9">
            <w:pPr>
              <w:pStyle w:val="ProductList-Body"/>
              <w:spacing w:after="120"/>
            </w:pPr>
            <w:proofErr w:type="spellStart"/>
            <w:r>
              <w:rPr>
                <w:b/>
                <w:sz w:val="16"/>
                <w:szCs w:val="16"/>
              </w:rPr>
              <w:t>Vlasništvo</w:t>
            </w:r>
            <w:proofErr w:type="spellEnd"/>
            <w:r>
              <w:rPr>
                <w:b/>
                <w:sz w:val="16"/>
                <w:szCs w:val="16"/>
              </w:rPr>
              <w:t xml:space="preserve"> </w:t>
            </w:r>
            <w:proofErr w:type="spellStart"/>
            <w:r>
              <w:rPr>
                <w:b/>
                <w:sz w:val="16"/>
                <w:szCs w:val="16"/>
              </w:rPr>
              <w:t>nad</w:t>
            </w:r>
            <w:proofErr w:type="spellEnd"/>
            <w:r>
              <w:rPr>
                <w:b/>
                <w:sz w:val="16"/>
                <w:szCs w:val="16"/>
              </w:rPr>
              <w:t xml:space="preserve"> </w:t>
            </w:r>
            <w:proofErr w:type="spellStart"/>
            <w:r>
              <w:rPr>
                <w:b/>
                <w:sz w:val="16"/>
                <w:szCs w:val="16"/>
              </w:rPr>
              <w:t>bezbednošću</w:t>
            </w:r>
            <w:proofErr w:type="spellEnd"/>
            <w:r>
              <w:rPr>
                <w:sz w:val="16"/>
              </w:rPr>
              <w:t xml:space="preserve">. </w:t>
            </w:r>
            <w:r>
              <w:rPr>
                <w:sz w:val="16"/>
                <w:szCs w:val="16"/>
              </w:rPr>
              <w:t xml:space="preserve">Microsoft je </w:t>
            </w:r>
            <w:proofErr w:type="spellStart"/>
            <w:r>
              <w:rPr>
                <w:sz w:val="16"/>
                <w:szCs w:val="16"/>
              </w:rPr>
              <w:t>imenovao</w:t>
            </w:r>
            <w:proofErr w:type="spellEnd"/>
            <w:r>
              <w:rPr>
                <w:sz w:val="16"/>
                <w:szCs w:val="16"/>
              </w:rPr>
              <w:t xml:space="preserve"> </w:t>
            </w:r>
            <w:proofErr w:type="spellStart"/>
            <w:r>
              <w:rPr>
                <w:sz w:val="16"/>
                <w:szCs w:val="16"/>
              </w:rPr>
              <w:t>jednog</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više</w:t>
            </w:r>
            <w:proofErr w:type="spellEnd"/>
            <w:r>
              <w:rPr>
                <w:sz w:val="16"/>
                <w:szCs w:val="16"/>
              </w:rPr>
              <w:t xml:space="preserve"> </w:t>
            </w:r>
            <w:proofErr w:type="spellStart"/>
            <w:r>
              <w:rPr>
                <w:sz w:val="16"/>
                <w:szCs w:val="16"/>
              </w:rPr>
              <w:t>službenika</w:t>
            </w:r>
            <w:proofErr w:type="spellEnd"/>
            <w:r>
              <w:rPr>
                <w:sz w:val="16"/>
                <w:szCs w:val="16"/>
              </w:rPr>
              <w:t xml:space="preserve"> za </w:t>
            </w:r>
            <w:proofErr w:type="spellStart"/>
            <w:r>
              <w:rPr>
                <w:sz w:val="16"/>
                <w:szCs w:val="16"/>
              </w:rPr>
              <w:t>bezbednost</w:t>
            </w:r>
            <w:proofErr w:type="spellEnd"/>
            <w:r>
              <w:rPr>
                <w:sz w:val="16"/>
                <w:szCs w:val="16"/>
              </w:rPr>
              <w:t xml:space="preserve"> </w:t>
            </w:r>
            <w:proofErr w:type="spellStart"/>
            <w:r>
              <w:rPr>
                <w:sz w:val="16"/>
                <w:szCs w:val="16"/>
              </w:rPr>
              <w:t>zaduženih</w:t>
            </w:r>
            <w:proofErr w:type="spellEnd"/>
            <w:r>
              <w:rPr>
                <w:sz w:val="16"/>
                <w:szCs w:val="16"/>
              </w:rPr>
              <w:t xml:space="preserve"> za </w:t>
            </w:r>
            <w:proofErr w:type="spellStart"/>
            <w:r>
              <w:rPr>
                <w:sz w:val="16"/>
                <w:szCs w:val="16"/>
              </w:rPr>
              <w:t>koordinaciju</w:t>
            </w:r>
            <w:proofErr w:type="spellEnd"/>
            <w:r>
              <w:rPr>
                <w:sz w:val="16"/>
                <w:szCs w:val="16"/>
              </w:rPr>
              <w:t xml:space="preserve"> </w:t>
            </w:r>
            <w:r w:rsidR="001F3277">
              <w:rPr>
                <w:sz w:val="16"/>
                <w:szCs w:val="16"/>
              </w:rPr>
              <w:t>I </w:t>
            </w:r>
            <w:proofErr w:type="spellStart"/>
            <w:r>
              <w:rPr>
                <w:sz w:val="16"/>
                <w:szCs w:val="16"/>
              </w:rPr>
              <w:t>nadgledanje</w:t>
            </w:r>
            <w:proofErr w:type="spellEnd"/>
            <w:r>
              <w:rPr>
                <w:sz w:val="16"/>
                <w:szCs w:val="16"/>
              </w:rPr>
              <w:t xml:space="preserve"> </w:t>
            </w:r>
            <w:proofErr w:type="spellStart"/>
            <w:r>
              <w:rPr>
                <w:sz w:val="16"/>
                <w:szCs w:val="16"/>
              </w:rPr>
              <w:t>bezbednosnih</w:t>
            </w:r>
            <w:proofErr w:type="spellEnd"/>
            <w:r>
              <w:rPr>
                <w:sz w:val="16"/>
                <w:szCs w:val="16"/>
              </w:rPr>
              <w:t xml:space="preserve"> </w:t>
            </w:r>
            <w:proofErr w:type="spellStart"/>
            <w:r>
              <w:rPr>
                <w:sz w:val="16"/>
                <w:szCs w:val="16"/>
              </w:rPr>
              <w:t>uloga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procedura</w:t>
            </w:r>
            <w:proofErr w:type="spellEnd"/>
            <w:r>
              <w:rPr>
                <w:sz w:val="16"/>
                <w:szCs w:val="16"/>
              </w:rPr>
              <w:t>.</w:t>
            </w:r>
          </w:p>
          <w:p w14:paraId="04E77B5B" w14:textId="2837B313" w:rsidR="006A13BF" w:rsidRPr="00FC77AC" w:rsidRDefault="006A13BF" w:rsidP="003452D9">
            <w:pPr>
              <w:pStyle w:val="ProductList-Body"/>
              <w:spacing w:after="120"/>
            </w:pPr>
            <w:proofErr w:type="spellStart"/>
            <w:r>
              <w:rPr>
                <w:b/>
                <w:sz w:val="16"/>
                <w:szCs w:val="16"/>
              </w:rPr>
              <w:t>Bezbednosne</w:t>
            </w:r>
            <w:proofErr w:type="spellEnd"/>
            <w:r>
              <w:rPr>
                <w:b/>
                <w:sz w:val="16"/>
                <w:szCs w:val="16"/>
              </w:rPr>
              <w:t xml:space="preserve"> </w:t>
            </w:r>
            <w:proofErr w:type="spellStart"/>
            <w:r>
              <w:rPr>
                <w:b/>
                <w:sz w:val="16"/>
                <w:szCs w:val="16"/>
              </w:rPr>
              <w:t>uloge</w:t>
            </w:r>
            <w:proofErr w:type="spellEnd"/>
            <w:r>
              <w:rPr>
                <w:b/>
                <w:sz w:val="16"/>
                <w:szCs w:val="16"/>
              </w:rPr>
              <w:t xml:space="preserve"> </w:t>
            </w:r>
            <w:proofErr w:type="spellStart"/>
            <w:r>
              <w:rPr>
                <w:b/>
                <w:sz w:val="16"/>
                <w:szCs w:val="16"/>
              </w:rPr>
              <w:t>i</w:t>
            </w:r>
            <w:proofErr w:type="spellEnd"/>
            <w:r>
              <w:rPr>
                <w:b/>
                <w:sz w:val="16"/>
                <w:szCs w:val="16"/>
              </w:rPr>
              <w:t xml:space="preserve"> </w:t>
            </w:r>
            <w:proofErr w:type="spellStart"/>
            <w:r>
              <w:rPr>
                <w:b/>
                <w:sz w:val="16"/>
                <w:szCs w:val="16"/>
              </w:rPr>
              <w:t>odgovornosti</w:t>
            </w:r>
            <w:proofErr w:type="spellEnd"/>
            <w:r>
              <w:rPr>
                <w:sz w:val="16"/>
              </w:rPr>
              <w:t xml:space="preserve">. </w:t>
            </w:r>
            <w:r>
              <w:rPr>
                <w:sz w:val="16"/>
                <w:szCs w:val="16"/>
              </w:rPr>
              <w:t xml:space="preserve">Microsoft </w:t>
            </w:r>
            <w:proofErr w:type="spellStart"/>
            <w:r>
              <w:rPr>
                <w:sz w:val="16"/>
                <w:szCs w:val="16"/>
              </w:rPr>
              <w:t>osoblje</w:t>
            </w:r>
            <w:proofErr w:type="spellEnd"/>
            <w:r>
              <w:rPr>
                <w:sz w:val="16"/>
                <w:szCs w:val="16"/>
              </w:rPr>
              <w:t xml:space="preserve"> </w:t>
            </w:r>
            <w:proofErr w:type="spellStart"/>
            <w:r>
              <w:rPr>
                <w:sz w:val="16"/>
                <w:szCs w:val="16"/>
              </w:rPr>
              <w:t>koje</w:t>
            </w:r>
            <w:proofErr w:type="spellEnd"/>
            <w:r>
              <w:rPr>
                <w:sz w:val="16"/>
                <w:szCs w:val="16"/>
              </w:rPr>
              <w:t xml:space="preserve"> </w:t>
            </w:r>
            <w:proofErr w:type="spellStart"/>
            <w:r>
              <w:rPr>
                <w:sz w:val="16"/>
                <w:szCs w:val="16"/>
              </w:rPr>
              <w:t>ima</w:t>
            </w:r>
            <w:proofErr w:type="spellEnd"/>
            <w:r>
              <w:rPr>
                <w:sz w:val="16"/>
                <w:szCs w:val="16"/>
              </w:rPr>
              <w:t xml:space="preserve"> </w:t>
            </w:r>
            <w:proofErr w:type="spellStart"/>
            <w:r>
              <w:rPr>
                <w:sz w:val="16"/>
                <w:szCs w:val="16"/>
              </w:rPr>
              <w:t>pristup</w:t>
            </w:r>
            <w:proofErr w:type="spellEnd"/>
            <w:r>
              <w:rPr>
                <w:sz w:val="16"/>
                <w:szCs w:val="16"/>
              </w:rPr>
              <w:t xml:space="preserve"> </w:t>
            </w:r>
            <w:proofErr w:type="spellStart"/>
            <w:r>
              <w:rPr>
                <w:sz w:val="16"/>
                <w:szCs w:val="16"/>
              </w:rPr>
              <w:t>Klijentovim</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podleže</w:t>
            </w:r>
            <w:proofErr w:type="spellEnd"/>
            <w:r>
              <w:rPr>
                <w:sz w:val="16"/>
                <w:szCs w:val="16"/>
              </w:rPr>
              <w:t xml:space="preserve"> </w:t>
            </w:r>
            <w:proofErr w:type="spellStart"/>
            <w:r>
              <w:rPr>
                <w:sz w:val="16"/>
                <w:szCs w:val="16"/>
              </w:rPr>
              <w:t>obavezi</w:t>
            </w:r>
            <w:proofErr w:type="spellEnd"/>
            <w:r>
              <w:rPr>
                <w:sz w:val="16"/>
                <w:szCs w:val="16"/>
              </w:rPr>
              <w:t xml:space="preserve"> </w:t>
            </w:r>
            <w:proofErr w:type="spellStart"/>
            <w:r>
              <w:rPr>
                <w:sz w:val="16"/>
                <w:szCs w:val="16"/>
              </w:rPr>
              <w:t>čuvanja</w:t>
            </w:r>
            <w:proofErr w:type="spellEnd"/>
            <w:r>
              <w:rPr>
                <w:sz w:val="16"/>
                <w:szCs w:val="16"/>
              </w:rPr>
              <w:t xml:space="preserve"> </w:t>
            </w:r>
            <w:proofErr w:type="spellStart"/>
            <w:r>
              <w:rPr>
                <w:sz w:val="16"/>
                <w:szCs w:val="16"/>
              </w:rPr>
              <w:t>poverljivosti</w:t>
            </w:r>
            <w:proofErr w:type="spellEnd"/>
            <w:r>
              <w:rPr>
                <w:sz w:val="16"/>
                <w:szCs w:val="16"/>
              </w:rPr>
              <w:t>.</w:t>
            </w:r>
          </w:p>
          <w:p w14:paraId="3F740157" w14:textId="22E7BB6A" w:rsidR="006A13BF" w:rsidRPr="00FC77AC" w:rsidRDefault="006A13BF" w:rsidP="003452D9">
            <w:pPr>
              <w:pStyle w:val="ProductList-Body"/>
              <w:spacing w:after="120"/>
            </w:pPr>
            <w:r>
              <w:rPr>
                <w:b/>
                <w:sz w:val="16"/>
                <w:szCs w:val="16"/>
              </w:rPr>
              <w:t xml:space="preserve">Program </w:t>
            </w:r>
            <w:proofErr w:type="spellStart"/>
            <w:r>
              <w:rPr>
                <w:b/>
                <w:sz w:val="16"/>
                <w:szCs w:val="16"/>
              </w:rPr>
              <w:t>upravljanja</w:t>
            </w:r>
            <w:proofErr w:type="spellEnd"/>
            <w:r>
              <w:rPr>
                <w:b/>
                <w:sz w:val="16"/>
                <w:szCs w:val="16"/>
              </w:rPr>
              <w:t xml:space="preserve"> </w:t>
            </w:r>
            <w:proofErr w:type="spellStart"/>
            <w:r>
              <w:rPr>
                <w:b/>
                <w:sz w:val="16"/>
                <w:szCs w:val="16"/>
              </w:rPr>
              <w:t>rizikom</w:t>
            </w:r>
            <w:proofErr w:type="spellEnd"/>
            <w:r>
              <w:rPr>
                <w:sz w:val="16"/>
              </w:rPr>
              <w:t xml:space="preserve">. </w:t>
            </w:r>
            <w:r>
              <w:rPr>
                <w:sz w:val="16"/>
                <w:szCs w:val="16"/>
              </w:rPr>
              <w:t xml:space="preserve">Microsoft je </w:t>
            </w:r>
            <w:proofErr w:type="spellStart"/>
            <w:r>
              <w:rPr>
                <w:sz w:val="16"/>
                <w:szCs w:val="16"/>
              </w:rPr>
              <w:t>obavio</w:t>
            </w:r>
            <w:proofErr w:type="spellEnd"/>
            <w:r>
              <w:rPr>
                <w:sz w:val="16"/>
                <w:szCs w:val="16"/>
              </w:rPr>
              <w:t xml:space="preserve"> </w:t>
            </w:r>
            <w:proofErr w:type="spellStart"/>
            <w:r>
              <w:rPr>
                <w:sz w:val="16"/>
                <w:szCs w:val="16"/>
              </w:rPr>
              <w:t>procenu</w:t>
            </w:r>
            <w:proofErr w:type="spellEnd"/>
            <w:r>
              <w:rPr>
                <w:sz w:val="16"/>
                <w:szCs w:val="16"/>
              </w:rPr>
              <w:t xml:space="preserve"> </w:t>
            </w:r>
            <w:proofErr w:type="spellStart"/>
            <w:r>
              <w:rPr>
                <w:sz w:val="16"/>
                <w:szCs w:val="16"/>
              </w:rPr>
              <w:t>rizika</w:t>
            </w:r>
            <w:proofErr w:type="spellEnd"/>
            <w:r>
              <w:rPr>
                <w:sz w:val="16"/>
                <w:szCs w:val="16"/>
              </w:rPr>
              <w:t xml:space="preserve"> pre </w:t>
            </w:r>
            <w:proofErr w:type="spellStart"/>
            <w:r>
              <w:rPr>
                <w:sz w:val="16"/>
                <w:szCs w:val="16"/>
              </w:rPr>
              <w:t>obrade</w:t>
            </w:r>
            <w:proofErr w:type="spellEnd"/>
            <w:r>
              <w:rPr>
                <w:sz w:val="16"/>
                <w:szCs w:val="16"/>
              </w:rPr>
              <w:t xml:space="preserve"> </w:t>
            </w:r>
            <w:proofErr w:type="spellStart"/>
            <w:r>
              <w:rPr>
                <w:sz w:val="16"/>
                <w:szCs w:val="16"/>
              </w:rPr>
              <w:t>Klijentovih</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pokretanja</w:t>
            </w:r>
            <w:proofErr w:type="spellEnd"/>
            <w:r>
              <w:rPr>
                <w:sz w:val="16"/>
                <w:szCs w:val="16"/>
              </w:rPr>
              <w:t xml:space="preserve"> Online </w:t>
            </w:r>
            <w:proofErr w:type="spellStart"/>
            <w:r>
              <w:rPr>
                <w:sz w:val="16"/>
                <w:szCs w:val="16"/>
              </w:rPr>
              <w:t>usluga</w:t>
            </w:r>
            <w:proofErr w:type="spellEnd"/>
            <w:r>
              <w:rPr>
                <w:sz w:val="16"/>
                <w:szCs w:val="16"/>
              </w:rPr>
              <w:t xml:space="preserve"> </w:t>
            </w:r>
            <w:proofErr w:type="spellStart"/>
            <w:r>
              <w:rPr>
                <w:sz w:val="16"/>
                <w:szCs w:val="16"/>
              </w:rPr>
              <w:t>i</w:t>
            </w:r>
            <w:proofErr w:type="spellEnd"/>
            <w:r>
              <w:rPr>
                <w:sz w:val="16"/>
                <w:szCs w:val="16"/>
              </w:rPr>
              <w:t xml:space="preserve"> pre </w:t>
            </w:r>
            <w:proofErr w:type="spellStart"/>
            <w:r>
              <w:rPr>
                <w:sz w:val="16"/>
                <w:szCs w:val="16"/>
              </w:rPr>
              <w:t>obrade</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pokretanja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w:t>
            </w:r>
          </w:p>
          <w:p w14:paraId="606431AF" w14:textId="77777777" w:rsidR="006A13BF" w:rsidRPr="000720BF" w:rsidRDefault="006A13BF" w:rsidP="003452D9">
            <w:pPr>
              <w:pStyle w:val="ProductList-Body"/>
              <w:spacing w:after="120"/>
              <w:rPr>
                <w:sz w:val="16"/>
                <w:szCs w:val="16"/>
              </w:rPr>
            </w:pPr>
            <w:r>
              <w:rPr>
                <w:sz w:val="16"/>
                <w:szCs w:val="16"/>
              </w:rPr>
              <w:t xml:space="preserve">Microsoft, u </w:t>
            </w:r>
            <w:proofErr w:type="spellStart"/>
            <w:r>
              <w:rPr>
                <w:sz w:val="16"/>
                <w:szCs w:val="16"/>
              </w:rPr>
              <w:t>skladu</w:t>
            </w:r>
            <w:proofErr w:type="spellEnd"/>
            <w:r>
              <w:rPr>
                <w:sz w:val="16"/>
                <w:szCs w:val="16"/>
              </w:rPr>
              <w:t xml:space="preserve"> </w:t>
            </w:r>
            <w:proofErr w:type="spellStart"/>
            <w:r>
              <w:rPr>
                <w:sz w:val="16"/>
                <w:szCs w:val="16"/>
              </w:rPr>
              <w:t>sa</w:t>
            </w:r>
            <w:proofErr w:type="spellEnd"/>
            <w:r>
              <w:rPr>
                <w:sz w:val="16"/>
                <w:szCs w:val="16"/>
              </w:rPr>
              <w:t xml:space="preserve"> </w:t>
            </w:r>
            <w:proofErr w:type="spellStart"/>
            <w:r>
              <w:rPr>
                <w:sz w:val="16"/>
                <w:szCs w:val="16"/>
              </w:rPr>
              <w:t>zahtevima</w:t>
            </w:r>
            <w:proofErr w:type="spellEnd"/>
            <w:r>
              <w:rPr>
                <w:sz w:val="16"/>
                <w:szCs w:val="16"/>
              </w:rPr>
              <w:t xml:space="preserve"> za </w:t>
            </w:r>
            <w:proofErr w:type="spellStart"/>
            <w:r>
              <w:rPr>
                <w:sz w:val="16"/>
                <w:szCs w:val="16"/>
              </w:rPr>
              <w:t>zadržavanje</w:t>
            </w:r>
            <w:proofErr w:type="spellEnd"/>
            <w:r>
              <w:rPr>
                <w:sz w:val="16"/>
                <w:szCs w:val="16"/>
              </w:rPr>
              <w:t xml:space="preserve">, </w:t>
            </w:r>
            <w:proofErr w:type="spellStart"/>
            <w:r>
              <w:rPr>
                <w:sz w:val="16"/>
                <w:szCs w:val="16"/>
              </w:rPr>
              <w:t>zadržava</w:t>
            </w:r>
            <w:proofErr w:type="spellEnd"/>
            <w:r>
              <w:rPr>
                <w:sz w:val="16"/>
                <w:szCs w:val="16"/>
              </w:rPr>
              <w:t xml:space="preserve"> </w:t>
            </w:r>
            <w:proofErr w:type="spellStart"/>
            <w:r>
              <w:rPr>
                <w:sz w:val="16"/>
                <w:szCs w:val="16"/>
              </w:rPr>
              <w:t>bezbednosne</w:t>
            </w:r>
            <w:proofErr w:type="spellEnd"/>
            <w:r>
              <w:rPr>
                <w:sz w:val="16"/>
                <w:szCs w:val="16"/>
              </w:rPr>
              <w:t xml:space="preserve"> </w:t>
            </w:r>
            <w:proofErr w:type="spellStart"/>
            <w:r>
              <w:rPr>
                <w:sz w:val="16"/>
                <w:szCs w:val="16"/>
              </w:rPr>
              <w:t>dokumente</w:t>
            </w:r>
            <w:proofErr w:type="spellEnd"/>
            <w:r>
              <w:rPr>
                <w:sz w:val="16"/>
                <w:szCs w:val="16"/>
              </w:rPr>
              <w:t xml:space="preserve"> </w:t>
            </w:r>
            <w:proofErr w:type="spellStart"/>
            <w:r>
              <w:rPr>
                <w:sz w:val="16"/>
                <w:szCs w:val="16"/>
              </w:rPr>
              <w:t>kada</w:t>
            </w:r>
            <w:proofErr w:type="spellEnd"/>
            <w:r>
              <w:rPr>
                <w:sz w:val="16"/>
                <w:szCs w:val="16"/>
              </w:rPr>
              <w:t xml:space="preserve"> </w:t>
            </w:r>
            <w:proofErr w:type="spellStart"/>
            <w:r>
              <w:rPr>
                <w:sz w:val="16"/>
                <w:szCs w:val="16"/>
              </w:rPr>
              <w:t>prestanu</w:t>
            </w:r>
            <w:proofErr w:type="spellEnd"/>
            <w:r>
              <w:rPr>
                <w:sz w:val="16"/>
                <w:szCs w:val="16"/>
              </w:rPr>
              <w:t xml:space="preserve"> da </w:t>
            </w:r>
            <w:proofErr w:type="spellStart"/>
            <w:r>
              <w:rPr>
                <w:sz w:val="16"/>
                <w:szCs w:val="16"/>
              </w:rPr>
              <w:t>važe</w:t>
            </w:r>
            <w:proofErr w:type="spellEnd"/>
            <w:r>
              <w:rPr>
                <w:sz w:val="16"/>
                <w:szCs w:val="16"/>
              </w:rPr>
              <w:t>.</w:t>
            </w:r>
          </w:p>
        </w:tc>
      </w:tr>
      <w:tr w:rsidR="005E5A7A" w:rsidRPr="00DE516F"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proofErr w:type="spellStart"/>
            <w:r>
              <w:rPr>
                <w:sz w:val="16"/>
                <w:szCs w:val="16"/>
              </w:rPr>
              <w:t>Upravljanje</w:t>
            </w:r>
            <w:proofErr w:type="spellEnd"/>
            <w:r>
              <w:rPr>
                <w:sz w:val="16"/>
                <w:szCs w:val="16"/>
              </w:rPr>
              <w:t xml:space="preserve"> </w:t>
            </w:r>
            <w:proofErr w:type="spellStart"/>
            <w:r>
              <w:rPr>
                <w:sz w:val="16"/>
                <w:szCs w:val="16"/>
              </w:rPr>
              <w:t>resursima</w:t>
            </w:r>
            <w:proofErr w:type="spellEnd"/>
          </w:p>
        </w:tc>
        <w:tc>
          <w:tcPr>
            <w:tcW w:w="8190" w:type="dxa"/>
          </w:tcPr>
          <w:p w14:paraId="76B7D5E1" w14:textId="6592E37E" w:rsidR="006A13BF" w:rsidRPr="007A0FA7" w:rsidRDefault="006A13BF" w:rsidP="003452D9">
            <w:pPr>
              <w:pStyle w:val="ProductList-Body"/>
              <w:spacing w:after="120"/>
              <w:rPr>
                <w:lang w:val="it-IT"/>
              </w:rPr>
            </w:pPr>
            <w:r w:rsidRPr="007A0FA7">
              <w:rPr>
                <w:b/>
                <w:sz w:val="16"/>
                <w:szCs w:val="16"/>
                <w:lang w:val="it-IT"/>
              </w:rPr>
              <w:t>Inventar sredstava</w:t>
            </w:r>
            <w:r w:rsidRPr="007A0FA7">
              <w:rPr>
                <w:sz w:val="16"/>
                <w:lang w:val="it-IT"/>
              </w:rPr>
              <w:t xml:space="preserve">. </w:t>
            </w:r>
            <w:r w:rsidRPr="007A0FA7">
              <w:rPr>
                <w:sz w:val="16"/>
                <w:szCs w:val="16"/>
                <w:lang w:val="it-IT"/>
              </w:rPr>
              <w:t>Microsoft ima inventar svih medijuma na kojima se skladište Klijentovi podaci ili Podaci profesionalnih usluga. Pristup inventarima tih medijuma ograničen je na Microsoft osoblje koje je ovlašćeno pisanim putem za takav pristup.</w:t>
            </w:r>
          </w:p>
          <w:p w14:paraId="05950E28" w14:textId="77777777" w:rsidR="006A13BF" w:rsidRPr="007A0FA7" w:rsidRDefault="006A13BF" w:rsidP="003452D9">
            <w:pPr>
              <w:pStyle w:val="ProductList-Body"/>
              <w:keepNext/>
              <w:spacing w:after="120"/>
              <w:rPr>
                <w:lang w:val="it-IT"/>
              </w:rPr>
            </w:pPr>
            <w:r w:rsidRPr="007A0FA7">
              <w:rPr>
                <w:b/>
                <w:sz w:val="16"/>
                <w:szCs w:val="16"/>
                <w:lang w:val="it-IT"/>
              </w:rPr>
              <w:t>Rukovanje sredstvima</w:t>
            </w:r>
          </w:p>
          <w:p w14:paraId="424CB9EC" w14:textId="352F8580" w:rsidR="006A13BF" w:rsidRPr="007A0FA7" w:rsidRDefault="006A13BF" w:rsidP="003452D9">
            <w:pPr>
              <w:pStyle w:val="ProductList-Body"/>
              <w:spacing w:after="120"/>
              <w:ind w:left="162" w:hanging="162"/>
              <w:rPr>
                <w:lang w:val="it-IT"/>
              </w:rPr>
            </w:pPr>
            <w:r w:rsidRPr="007A0FA7">
              <w:rPr>
                <w:sz w:val="16"/>
                <w:szCs w:val="16"/>
                <w:lang w:val="it-IT"/>
              </w:rPr>
              <w:t>-</w:t>
            </w:r>
            <w:r w:rsidRPr="007A0FA7">
              <w:rPr>
                <w:sz w:val="16"/>
                <w:szCs w:val="16"/>
                <w:lang w:val="it-IT"/>
              </w:rPr>
              <w:tab/>
              <w:t>Microsoft klasifikuje Klijentove podatke i Podatke profesionalnih usluga radi lakše identifikacije i odgovarajućeg ograničavanja pristupa.</w:t>
            </w:r>
          </w:p>
          <w:p w14:paraId="14855EB7" w14:textId="41E161B5" w:rsidR="006A13BF" w:rsidRPr="007A0FA7" w:rsidRDefault="006A13BF" w:rsidP="003452D9">
            <w:pPr>
              <w:pStyle w:val="ProductList-Body"/>
              <w:spacing w:after="120"/>
              <w:ind w:left="162" w:hanging="162"/>
              <w:rPr>
                <w:lang w:val="it-IT"/>
              </w:rPr>
            </w:pPr>
            <w:r w:rsidRPr="007A0FA7">
              <w:rPr>
                <w:sz w:val="16"/>
                <w:szCs w:val="16"/>
                <w:lang w:val="it-IT"/>
              </w:rPr>
              <w:t>-</w:t>
            </w:r>
            <w:r w:rsidRPr="007A0FA7">
              <w:rPr>
                <w:sz w:val="16"/>
                <w:szCs w:val="16"/>
                <w:lang w:val="it-IT"/>
              </w:rPr>
              <w:tab/>
              <w:t>Microsoft ograničava štampanje Klijentovih podataka i Podataka profesionalnih usluga i ima procedure za odlaganje odštampanih materijala koji sadrže takve podatke.</w:t>
            </w:r>
          </w:p>
          <w:p w14:paraId="5B8F4D00" w14:textId="634B6CBF" w:rsidR="006A13BF" w:rsidRPr="007A0FA7" w:rsidRDefault="006A13BF" w:rsidP="00F1097D">
            <w:pPr>
              <w:pStyle w:val="ProductList-Body"/>
              <w:numPr>
                <w:ilvl w:val="0"/>
                <w:numId w:val="3"/>
              </w:numPr>
              <w:spacing w:after="120"/>
              <w:ind w:left="162" w:hanging="180"/>
              <w:rPr>
                <w:sz w:val="16"/>
                <w:szCs w:val="16"/>
                <w:lang w:val="it-IT"/>
              </w:rPr>
            </w:pPr>
            <w:r w:rsidRPr="007A0FA7">
              <w:rPr>
                <w:sz w:val="16"/>
                <w:szCs w:val="16"/>
                <w:lang w:val="it-IT"/>
              </w:rPr>
              <w:t>Microsoft osoblje mora da dobije ovlašćenje od korporacije Microsoft pre skladištenja Klijentovih podataka ili Podataka profesionalnih usluga na prenosnim uređajima, pre daljinskog pristupa takvim podacima ili pre obrade takvih podataka izvan objekata korporacije Microsoft.</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proofErr w:type="spellStart"/>
            <w:r>
              <w:rPr>
                <w:sz w:val="16"/>
                <w:szCs w:val="16"/>
              </w:rPr>
              <w:t>Bezbednost</w:t>
            </w:r>
            <w:proofErr w:type="spellEnd"/>
            <w:r>
              <w:rPr>
                <w:sz w:val="16"/>
                <w:szCs w:val="16"/>
              </w:rPr>
              <w:t xml:space="preserve"> </w:t>
            </w:r>
            <w:proofErr w:type="spellStart"/>
            <w:r>
              <w:rPr>
                <w:sz w:val="16"/>
                <w:szCs w:val="16"/>
              </w:rPr>
              <w:t>ljudskih</w:t>
            </w:r>
            <w:proofErr w:type="spellEnd"/>
            <w:r>
              <w:rPr>
                <w:sz w:val="16"/>
                <w:szCs w:val="16"/>
              </w:rPr>
              <w:t xml:space="preserve"> </w:t>
            </w:r>
            <w:proofErr w:type="spellStart"/>
            <w:r>
              <w:rPr>
                <w:sz w:val="16"/>
                <w:szCs w:val="16"/>
              </w:rPr>
              <w:t>resursa</w:t>
            </w:r>
            <w:proofErr w:type="spellEnd"/>
          </w:p>
        </w:tc>
        <w:tc>
          <w:tcPr>
            <w:tcW w:w="8190" w:type="dxa"/>
          </w:tcPr>
          <w:p w14:paraId="69957471" w14:textId="0AF0E728" w:rsidR="006A13BF" w:rsidRPr="000720BF" w:rsidRDefault="006A13BF" w:rsidP="003452D9">
            <w:pPr>
              <w:pStyle w:val="ProductList-Body"/>
              <w:spacing w:after="120"/>
              <w:rPr>
                <w:sz w:val="16"/>
                <w:szCs w:val="16"/>
              </w:rPr>
            </w:pPr>
            <w:proofErr w:type="spellStart"/>
            <w:r>
              <w:rPr>
                <w:b/>
                <w:sz w:val="16"/>
                <w:szCs w:val="16"/>
              </w:rPr>
              <w:t>Bezbednosna</w:t>
            </w:r>
            <w:proofErr w:type="spellEnd"/>
            <w:r>
              <w:rPr>
                <w:b/>
                <w:sz w:val="16"/>
                <w:szCs w:val="16"/>
              </w:rPr>
              <w:t xml:space="preserve"> </w:t>
            </w:r>
            <w:proofErr w:type="spellStart"/>
            <w:r>
              <w:rPr>
                <w:b/>
                <w:sz w:val="16"/>
                <w:szCs w:val="16"/>
              </w:rPr>
              <w:t>obuka</w:t>
            </w:r>
            <w:proofErr w:type="spellEnd"/>
            <w:r>
              <w:rPr>
                <w:sz w:val="16"/>
                <w:szCs w:val="16"/>
              </w:rPr>
              <w:t xml:space="preserve">. Microsoft </w:t>
            </w:r>
            <w:proofErr w:type="spellStart"/>
            <w:r>
              <w:rPr>
                <w:sz w:val="16"/>
                <w:szCs w:val="16"/>
              </w:rPr>
              <w:t>informiše</w:t>
            </w:r>
            <w:proofErr w:type="spellEnd"/>
            <w:r>
              <w:rPr>
                <w:sz w:val="16"/>
                <w:szCs w:val="16"/>
              </w:rPr>
              <w:t xml:space="preserve"> </w:t>
            </w:r>
            <w:proofErr w:type="spellStart"/>
            <w:r>
              <w:rPr>
                <w:sz w:val="16"/>
                <w:szCs w:val="16"/>
              </w:rPr>
              <w:t>svoje</w:t>
            </w:r>
            <w:proofErr w:type="spellEnd"/>
            <w:r>
              <w:rPr>
                <w:sz w:val="16"/>
                <w:szCs w:val="16"/>
              </w:rPr>
              <w:t xml:space="preserve"> </w:t>
            </w:r>
            <w:proofErr w:type="spellStart"/>
            <w:r>
              <w:rPr>
                <w:sz w:val="16"/>
                <w:szCs w:val="16"/>
              </w:rPr>
              <w:t>osoblje</w:t>
            </w:r>
            <w:proofErr w:type="spellEnd"/>
            <w:r>
              <w:rPr>
                <w:sz w:val="16"/>
                <w:szCs w:val="16"/>
              </w:rPr>
              <w:t xml:space="preserve"> o </w:t>
            </w:r>
            <w:proofErr w:type="spellStart"/>
            <w:r>
              <w:rPr>
                <w:sz w:val="16"/>
                <w:szCs w:val="16"/>
              </w:rPr>
              <w:t>relevantnim</w:t>
            </w:r>
            <w:proofErr w:type="spellEnd"/>
            <w:r>
              <w:rPr>
                <w:sz w:val="16"/>
                <w:szCs w:val="16"/>
              </w:rPr>
              <w:t xml:space="preserve"> </w:t>
            </w:r>
            <w:proofErr w:type="spellStart"/>
            <w:r>
              <w:rPr>
                <w:sz w:val="16"/>
                <w:szCs w:val="16"/>
              </w:rPr>
              <w:t>bezbednosnim</w:t>
            </w:r>
            <w:proofErr w:type="spellEnd"/>
            <w:r>
              <w:rPr>
                <w:sz w:val="16"/>
                <w:szCs w:val="16"/>
              </w:rPr>
              <w:t xml:space="preserve"> </w:t>
            </w:r>
            <w:proofErr w:type="spellStart"/>
            <w:r>
              <w:rPr>
                <w:sz w:val="16"/>
                <w:szCs w:val="16"/>
              </w:rPr>
              <w:t>procedurama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njihovim</w:t>
            </w:r>
            <w:proofErr w:type="spellEnd"/>
            <w:r>
              <w:rPr>
                <w:sz w:val="16"/>
                <w:szCs w:val="16"/>
              </w:rPr>
              <w:t xml:space="preserve"> </w:t>
            </w:r>
            <w:proofErr w:type="spellStart"/>
            <w:r>
              <w:rPr>
                <w:sz w:val="16"/>
                <w:szCs w:val="16"/>
              </w:rPr>
              <w:t>odgovarajućim</w:t>
            </w:r>
            <w:proofErr w:type="spellEnd"/>
            <w:r>
              <w:rPr>
                <w:sz w:val="16"/>
                <w:szCs w:val="16"/>
              </w:rPr>
              <w:t xml:space="preserve"> </w:t>
            </w:r>
            <w:proofErr w:type="spellStart"/>
            <w:r>
              <w:rPr>
                <w:sz w:val="16"/>
                <w:szCs w:val="16"/>
              </w:rPr>
              <w:t>ulogama</w:t>
            </w:r>
            <w:proofErr w:type="spellEnd"/>
            <w:r>
              <w:rPr>
                <w:sz w:val="16"/>
                <w:szCs w:val="16"/>
              </w:rPr>
              <w:t xml:space="preserve">. Microsoft </w:t>
            </w:r>
            <w:proofErr w:type="spellStart"/>
            <w:r>
              <w:rPr>
                <w:sz w:val="16"/>
                <w:szCs w:val="16"/>
              </w:rPr>
              <w:t>takođe</w:t>
            </w:r>
            <w:proofErr w:type="spellEnd"/>
            <w:r>
              <w:rPr>
                <w:sz w:val="16"/>
                <w:szCs w:val="16"/>
              </w:rPr>
              <w:t xml:space="preserve"> </w:t>
            </w:r>
            <w:proofErr w:type="spellStart"/>
            <w:r>
              <w:rPr>
                <w:sz w:val="16"/>
                <w:szCs w:val="16"/>
              </w:rPr>
              <w:t>informiše</w:t>
            </w:r>
            <w:proofErr w:type="spellEnd"/>
            <w:r>
              <w:rPr>
                <w:sz w:val="16"/>
                <w:szCs w:val="16"/>
              </w:rPr>
              <w:t xml:space="preserve"> </w:t>
            </w:r>
            <w:proofErr w:type="spellStart"/>
            <w:r>
              <w:rPr>
                <w:sz w:val="16"/>
                <w:szCs w:val="16"/>
              </w:rPr>
              <w:t>svoje</w:t>
            </w:r>
            <w:proofErr w:type="spellEnd"/>
            <w:r>
              <w:rPr>
                <w:sz w:val="16"/>
                <w:szCs w:val="16"/>
              </w:rPr>
              <w:t xml:space="preserve"> </w:t>
            </w:r>
            <w:proofErr w:type="spellStart"/>
            <w:r>
              <w:rPr>
                <w:sz w:val="16"/>
                <w:szCs w:val="16"/>
              </w:rPr>
              <w:t>osoblje</w:t>
            </w:r>
            <w:proofErr w:type="spellEnd"/>
            <w:r>
              <w:rPr>
                <w:sz w:val="16"/>
                <w:szCs w:val="16"/>
              </w:rPr>
              <w:t xml:space="preserve"> o </w:t>
            </w:r>
            <w:proofErr w:type="spellStart"/>
            <w:r>
              <w:rPr>
                <w:sz w:val="16"/>
                <w:szCs w:val="16"/>
              </w:rPr>
              <w:t>mogućim</w:t>
            </w:r>
            <w:proofErr w:type="spellEnd"/>
            <w:r>
              <w:rPr>
                <w:sz w:val="16"/>
                <w:szCs w:val="16"/>
              </w:rPr>
              <w:t xml:space="preserve"> </w:t>
            </w:r>
            <w:proofErr w:type="spellStart"/>
            <w:r>
              <w:rPr>
                <w:sz w:val="16"/>
                <w:szCs w:val="16"/>
              </w:rPr>
              <w:t>posledicama</w:t>
            </w:r>
            <w:proofErr w:type="spellEnd"/>
            <w:r>
              <w:rPr>
                <w:sz w:val="16"/>
                <w:szCs w:val="16"/>
              </w:rPr>
              <w:t xml:space="preserve"> </w:t>
            </w:r>
            <w:proofErr w:type="spellStart"/>
            <w:r>
              <w:rPr>
                <w:sz w:val="16"/>
                <w:szCs w:val="16"/>
              </w:rPr>
              <w:t>kršenja</w:t>
            </w:r>
            <w:proofErr w:type="spellEnd"/>
            <w:r>
              <w:rPr>
                <w:sz w:val="16"/>
                <w:szCs w:val="16"/>
              </w:rPr>
              <w:t xml:space="preserve"> </w:t>
            </w:r>
            <w:proofErr w:type="spellStart"/>
            <w:r>
              <w:rPr>
                <w:sz w:val="16"/>
                <w:szCs w:val="16"/>
              </w:rPr>
              <w:t>bezbednosnih</w:t>
            </w:r>
            <w:proofErr w:type="spellEnd"/>
            <w:r>
              <w:rPr>
                <w:sz w:val="16"/>
                <w:szCs w:val="16"/>
              </w:rPr>
              <w:t xml:space="preserve"> </w:t>
            </w:r>
            <w:r w:rsidR="00F160E9">
              <w:rPr>
                <w:sz w:val="16"/>
                <w:szCs w:val="16"/>
              </w:rPr>
              <w:br/>
            </w:r>
            <w:proofErr w:type="spellStart"/>
            <w:r>
              <w:rPr>
                <w:sz w:val="16"/>
                <w:szCs w:val="16"/>
              </w:rPr>
              <w:t>uloga</w:t>
            </w:r>
            <w:proofErr w:type="spellEnd"/>
            <w:r>
              <w:rPr>
                <w:sz w:val="16"/>
                <w:szCs w:val="16"/>
              </w:rPr>
              <w:t xml:space="preserve"> i </w:t>
            </w:r>
            <w:proofErr w:type="spellStart"/>
            <w:r>
              <w:rPr>
                <w:sz w:val="16"/>
                <w:szCs w:val="16"/>
              </w:rPr>
              <w:t>procedura</w:t>
            </w:r>
            <w:proofErr w:type="spellEnd"/>
            <w:r>
              <w:rPr>
                <w:sz w:val="16"/>
                <w:szCs w:val="16"/>
              </w:rPr>
              <w:t xml:space="preserve">. Microsoft </w:t>
            </w:r>
            <w:proofErr w:type="spellStart"/>
            <w:r>
              <w:rPr>
                <w:sz w:val="16"/>
                <w:szCs w:val="16"/>
              </w:rPr>
              <w:t>će</w:t>
            </w:r>
            <w:proofErr w:type="spellEnd"/>
            <w:r>
              <w:rPr>
                <w:sz w:val="16"/>
                <w:szCs w:val="16"/>
              </w:rPr>
              <w:t xml:space="preserve"> za </w:t>
            </w:r>
            <w:proofErr w:type="spellStart"/>
            <w:r>
              <w:rPr>
                <w:sz w:val="16"/>
                <w:szCs w:val="16"/>
              </w:rPr>
              <w:t>obuku</w:t>
            </w:r>
            <w:proofErr w:type="spellEnd"/>
            <w:r>
              <w:rPr>
                <w:sz w:val="16"/>
                <w:szCs w:val="16"/>
              </w:rPr>
              <w:t xml:space="preserve"> </w:t>
            </w:r>
            <w:proofErr w:type="spellStart"/>
            <w:r>
              <w:rPr>
                <w:sz w:val="16"/>
                <w:szCs w:val="16"/>
              </w:rPr>
              <w:t>koristiti</w:t>
            </w:r>
            <w:proofErr w:type="spellEnd"/>
            <w:r>
              <w:rPr>
                <w:sz w:val="16"/>
                <w:szCs w:val="16"/>
              </w:rPr>
              <w:t xml:space="preserve"> </w:t>
            </w:r>
            <w:proofErr w:type="spellStart"/>
            <w:r>
              <w:rPr>
                <w:sz w:val="16"/>
                <w:szCs w:val="16"/>
              </w:rPr>
              <w:t>samo</w:t>
            </w:r>
            <w:proofErr w:type="spellEnd"/>
            <w:r>
              <w:rPr>
                <w:sz w:val="16"/>
                <w:szCs w:val="16"/>
              </w:rPr>
              <w:t xml:space="preserve"> </w:t>
            </w:r>
            <w:proofErr w:type="spellStart"/>
            <w:r>
              <w:rPr>
                <w:sz w:val="16"/>
                <w:szCs w:val="16"/>
              </w:rPr>
              <w:t>anonimne</w:t>
            </w:r>
            <w:proofErr w:type="spellEnd"/>
            <w:r>
              <w:rPr>
                <w:sz w:val="16"/>
                <w:szCs w:val="16"/>
              </w:rPr>
              <w:t xml:space="preserve"> </w:t>
            </w:r>
            <w:proofErr w:type="spellStart"/>
            <w:r>
              <w:rPr>
                <w:sz w:val="16"/>
                <w:szCs w:val="16"/>
              </w:rPr>
              <w:t>podatke</w:t>
            </w:r>
            <w:proofErr w:type="spellEnd"/>
            <w:r>
              <w:rPr>
                <w:sz w:val="16"/>
                <w:szCs w:val="16"/>
              </w:rPr>
              <w:t>.</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proofErr w:type="spellStart"/>
            <w:r>
              <w:rPr>
                <w:sz w:val="16"/>
                <w:szCs w:val="16"/>
              </w:rPr>
              <w:t>Fizička</w:t>
            </w:r>
            <w:proofErr w:type="spellEnd"/>
            <w:r>
              <w:rPr>
                <w:sz w:val="16"/>
                <w:szCs w:val="16"/>
              </w:rPr>
              <w:t xml:space="preserve"> </w:t>
            </w:r>
            <w:proofErr w:type="spellStart"/>
            <w:r>
              <w:rPr>
                <w:sz w:val="16"/>
                <w:szCs w:val="16"/>
              </w:rPr>
              <w:t>bezbednost</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bezbednost</w:t>
            </w:r>
            <w:proofErr w:type="spellEnd"/>
            <w:r>
              <w:rPr>
                <w:sz w:val="16"/>
                <w:szCs w:val="16"/>
              </w:rPr>
              <w:t xml:space="preserve"> </w:t>
            </w:r>
            <w:proofErr w:type="spellStart"/>
            <w:r>
              <w:rPr>
                <w:sz w:val="16"/>
                <w:szCs w:val="16"/>
              </w:rPr>
              <w:t>životne</w:t>
            </w:r>
            <w:proofErr w:type="spellEnd"/>
            <w:r>
              <w:rPr>
                <w:sz w:val="16"/>
                <w:szCs w:val="16"/>
              </w:rPr>
              <w:t xml:space="preserve"> </w:t>
            </w:r>
            <w:proofErr w:type="spellStart"/>
            <w:r>
              <w:rPr>
                <w:sz w:val="16"/>
                <w:szCs w:val="16"/>
              </w:rPr>
              <w:t>sredine</w:t>
            </w:r>
            <w:proofErr w:type="spellEnd"/>
          </w:p>
        </w:tc>
        <w:tc>
          <w:tcPr>
            <w:tcW w:w="8190" w:type="dxa"/>
          </w:tcPr>
          <w:p w14:paraId="281C4F79" w14:textId="4E2D4E17" w:rsidR="006A13BF" w:rsidRPr="00FC77AC" w:rsidRDefault="006A13BF" w:rsidP="003452D9">
            <w:pPr>
              <w:pStyle w:val="ProductList-Body"/>
              <w:spacing w:after="120"/>
            </w:pPr>
            <w:proofErr w:type="spellStart"/>
            <w:r>
              <w:rPr>
                <w:b/>
                <w:sz w:val="16"/>
                <w:szCs w:val="16"/>
              </w:rPr>
              <w:t>Fizički</w:t>
            </w:r>
            <w:proofErr w:type="spellEnd"/>
            <w:r>
              <w:rPr>
                <w:b/>
                <w:sz w:val="16"/>
                <w:szCs w:val="16"/>
              </w:rPr>
              <w:t xml:space="preserve"> </w:t>
            </w:r>
            <w:proofErr w:type="spellStart"/>
            <w:r>
              <w:rPr>
                <w:b/>
                <w:sz w:val="16"/>
                <w:szCs w:val="16"/>
              </w:rPr>
              <w:t>pristup</w:t>
            </w:r>
            <w:proofErr w:type="spellEnd"/>
            <w:r>
              <w:rPr>
                <w:b/>
                <w:sz w:val="16"/>
                <w:szCs w:val="16"/>
              </w:rPr>
              <w:t xml:space="preserve"> </w:t>
            </w:r>
            <w:proofErr w:type="spellStart"/>
            <w:r>
              <w:rPr>
                <w:b/>
                <w:sz w:val="16"/>
                <w:szCs w:val="16"/>
              </w:rPr>
              <w:t>objektima</w:t>
            </w:r>
            <w:proofErr w:type="spellEnd"/>
            <w:r>
              <w:rPr>
                <w:sz w:val="16"/>
              </w:rPr>
              <w:t xml:space="preserve">. </w:t>
            </w:r>
            <w:r>
              <w:rPr>
                <w:sz w:val="16"/>
                <w:szCs w:val="16"/>
              </w:rPr>
              <w:t xml:space="preserve">Microsoft </w:t>
            </w:r>
            <w:proofErr w:type="spellStart"/>
            <w:r>
              <w:rPr>
                <w:sz w:val="16"/>
                <w:szCs w:val="16"/>
              </w:rPr>
              <w:t>ograničava</w:t>
            </w:r>
            <w:proofErr w:type="spellEnd"/>
            <w:r>
              <w:rPr>
                <w:sz w:val="16"/>
                <w:szCs w:val="16"/>
              </w:rPr>
              <w:t xml:space="preserve"> </w:t>
            </w:r>
            <w:proofErr w:type="spellStart"/>
            <w:r>
              <w:rPr>
                <w:sz w:val="16"/>
                <w:szCs w:val="16"/>
              </w:rPr>
              <w:t>pristup</w:t>
            </w:r>
            <w:proofErr w:type="spellEnd"/>
            <w:r>
              <w:rPr>
                <w:sz w:val="16"/>
                <w:szCs w:val="16"/>
              </w:rPr>
              <w:t xml:space="preserve"> </w:t>
            </w:r>
            <w:proofErr w:type="spellStart"/>
            <w:r>
              <w:rPr>
                <w:sz w:val="16"/>
                <w:szCs w:val="16"/>
              </w:rPr>
              <w:t>objektima</w:t>
            </w:r>
            <w:proofErr w:type="spellEnd"/>
            <w:r>
              <w:rPr>
                <w:sz w:val="16"/>
                <w:szCs w:val="16"/>
              </w:rPr>
              <w:t xml:space="preserve"> u </w:t>
            </w:r>
            <w:proofErr w:type="spellStart"/>
            <w:r>
              <w:rPr>
                <w:sz w:val="16"/>
                <w:szCs w:val="16"/>
              </w:rPr>
              <w:t>kojima</w:t>
            </w:r>
            <w:proofErr w:type="spellEnd"/>
            <w:r>
              <w:rPr>
                <w:sz w:val="16"/>
                <w:szCs w:val="16"/>
              </w:rPr>
              <w:t xml:space="preserve"> se </w:t>
            </w:r>
            <w:proofErr w:type="spellStart"/>
            <w:r>
              <w:rPr>
                <w:sz w:val="16"/>
                <w:szCs w:val="16"/>
              </w:rPr>
              <w:t>nalaze</w:t>
            </w:r>
            <w:proofErr w:type="spellEnd"/>
            <w:r>
              <w:rPr>
                <w:sz w:val="16"/>
                <w:szCs w:val="16"/>
              </w:rPr>
              <w:t xml:space="preserve"> </w:t>
            </w:r>
            <w:proofErr w:type="spellStart"/>
            <w:r>
              <w:rPr>
                <w:sz w:val="16"/>
                <w:szCs w:val="16"/>
              </w:rPr>
              <w:t>informacioni</w:t>
            </w:r>
            <w:proofErr w:type="spellEnd"/>
            <w:r>
              <w:rPr>
                <w:sz w:val="16"/>
                <w:szCs w:val="16"/>
              </w:rPr>
              <w:t xml:space="preserve"> </w:t>
            </w:r>
            <w:proofErr w:type="spellStart"/>
            <w:r>
              <w:rPr>
                <w:sz w:val="16"/>
                <w:szCs w:val="16"/>
              </w:rPr>
              <w:t>sistemi</w:t>
            </w:r>
            <w:proofErr w:type="spellEnd"/>
            <w:r>
              <w:rPr>
                <w:sz w:val="16"/>
                <w:szCs w:val="16"/>
              </w:rPr>
              <w:t xml:space="preserve"> koji </w:t>
            </w:r>
            <w:proofErr w:type="spellStart"/>
            <w:r>
              <w:rPr>
                <w:sz w:val="16"/>
                <w:szCs w:val="16"/>
              </w:rPr>
              <w:t>obrađuju</w:t>
            </w:r>
            <w:proofErr w:type="spellEnd"/>
            <w:r>
              <w:rPr>
                <w:sz w:val="16"/>
                <w:szCs w:val="16"/>
              </w:rPr>
              <w:t xml:space="preserve"> </w:t>
            </w:r>
            <w:proofErr w:type="spellStart"/>
            <w:r>
              <w:rPr>
                <w:sz w:val="16"/>
                <w:szCs w:val="16"/>
              </w:rPr>
              <w:t>Klijentove</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na</w:t>
            </w:r>
            <w:proofErr w:type="spellEnd"/>
            <w:r>
              <w:rPr>
                <w:sz w:val="16"/>
                <w:szCs w:val="16"/>
              </w:rPr>
              <w:t xml:space="preserve"> </w:t>
            </w:r>
            <w:proofErr w:type="spellStart"/>
            <w:r>
              <w:rPr>
                <w:sz w:val="16"/>
                <w:szCs w:val="16"/>
              </w:rPr>
              <w:t>identifikovane</w:t>
            </w:r>
            <w:proofErr w:type="spellEnd"/>
            <w:r>
              <w:rPr>
                <w:sz w:val="16"/>
                <w:szCs w:val="16"/>
              </w:rPr>
              <w:t xml:space="preserve"> </w:t>
            </w:r>
            <w:proofErr w:type="spellStart"/>
            <w:r>
              <w:rPr>
                <w:sz w:val="16"/>
                <w:szCs w:val="16"/>
              </w:rPr>
              <w:t>ovlašćene</w:t>
            </w:r>
            <w:proofErr w:type="spellEnd"/>
            <w:r>
              <w:rPr>
                <w:sz w:val="16"/>
                <w:szCs w:val="16"/>
              </w:rPr>
              <w:t xml:space="preserve"> </w:t>
            </w:r>
            <w:proofErr w:type="spellStart"/>
            <w:r>
              <w:rPr>
                <w:sz w:val="16"/>
                <w:szCs w:val="16"/>
              </w:rPr>
              <w:t>osobe</w:t>
            </w:r>
            <w:proofErr w:type="spellEnd"/>
            <w:r>
              <w:rPr>
                <w:sz w:val="16"/>
                <w:szCs w:val="16"/>
              </w:rPr>
              <w:t>.</w:t>
            </w:r>
          </w:p>
          <w:p w14:paraId="6121A4AE" w14:textId="56E0AA45" w:rsidR="006A13BF" w:rsidRPr="00FC77AC" w:rsidRDefault="006A13BF" w:rsidP="003452D9">
            <w:pPr>
              <w:pStyle w:val="ProductList-Body"/>
              <w:spacing w:after="120"/>
            </w:pPr>
            <w:proofErr w:type="spellStart"/>
            <w:r>
              <w:rPr>
                <w:b/>
                <w:sz w:val="16"/>
                <w:szCs w:val="16"/>
              </w:rPr>
              <w:t>Fizički</w:t>
            </w:r>
            <w:proofErr w:type="spellEnd"/>
            <w:r>
              <w:rPr>
                <w:b/>
                <w:sz w:val="16"/>
                <w:szCs w:val="16"/>
              </w:rPr>
              <w:t xml:space="preserve"> </w:t>
            </w:r>
            <w:proofErr w:type="spellStart"/>
            <w:r>
              <w:rPr>
                <w:b/>
                <w:sz w:val="16"/>
                <w:szCs w:val="16"/>
              </w:rPr>
              <w:t>pristup</w:t>
            </w:r>
            <w:proofErr w:type="spellEnd"/>
            <w:r>
              <w:rPr>
                <w:b/>
                <w:sz w:val="16"/>
                <w:szCs w:val="16"/>
              </w:rPr>
              <w:t xml:space="preserve"> </w:t>
            </w:r>
            <w:proofErr w:type="spellStart"/>
            <w:r>
              <w:rPr>
                <w:b/>
                <w:sz w:val="16"/>
                <w:szCs w:val="16"/>
              </w:rPr>
              <w:t>komponentama</w:t>
            </w:r>
            <w:proofErr w:type="spellEnd"/>
            <w:r>
              <w:rPr>
                <w:sz w:val="16"/>
              </w:rPr>
              <w:t xml:space="preserve">. </w:t>
            </w:r>
            <w:r>
              <w:rPr>
                <w:sz w:val="16"/>
                <w:szCs w:val="16"/>
              </w:rPr>
              <w:t xml:space="preserve">Microsoft </w:t>
            </w:r>
            <w:proofErr w:type="spellStart"/>
            <w:r>
              <w:rPr>
                <w:sz w:val="16"/>
                <w:szCs w:val="16"/>
              </w:rPr>
              <w:t>vodi</w:t>
            </w:r>
            <w:proofErr w:type="spellEnd"/>
            <w:r>
              <w:rPr>
                <w:sz w:val="16"/>
                <w:szCs w:val="16"/>
              </w:rPr>
              <w:t xml:space="preserve"> </w:t>
            </w:r>
            <w:proofErr w:type="spellStart"/>
            <w:r>
              <w:rPr>
                <w:sz w:val="16"/>
                <w:szCs w:val="16"/>
              </w:rPr>
              <w:t>evidenciju</w:t>
            </w:r>
            <w:proofErr w:type="spellEnd"/>
            <w:r>
              <w:rPr>
                <w:sz w:val="16"/>
                <w:szCs w:val="16"/>
              </w:rPr>
              <w:t xml:space="preserve"> o </w:t>
            </w:r>
            <w:proofErr w:type="spellStart"/>
            <w:r>
              <w:rPr>
                <w:sz w:val="16"/>
                <w:szCs w:val="16"/>
              </w:rPr>
              <w:t>dolaznim</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odlaznim</w:t>
            </w:r>
            <w:proofErr w:type="spellEnd"/>
            <w:r>
              <w:rPr>
                <w:sz w:val="16"/>
                <w:szCs w:val="16"/>
              </w:rPr>
              <w:t xml:space="preserve"> </w:t>
            </w:r>
            <w:proofErr w:type="spellStart"/>
            <w:r>
              <w:rPr>
                <w:sz w:val="16"/>
                <w:szCs w:val="16"/>
              </w:rPr>
              <w:t>medijumima</w:t>
            </w:r>
            <w:proofErr w:type="spellEnd"/>
            <w:r>
              <w:rPr>
                <w:sz w:val="16"/>
                <w:szCs w:val="16"/>
              </w:rPr>
              <w:t xml:space="preserve"> koji </w:t>
            </w:r>
            <w:proofErr w:type="spellStart"/>
            <w:r>
              <w:rPr>
                <w:sz w:val="16"/>
                <w:szCs w:val="16"/>
              </w:rPr>
              <w:t>sadrže</w:t>
            </w:r>
            <w:proofErr w:type="spellEnd"/>
            <w:r>
              <w:rPr>
                <w:sz w:val="16"/>
                <w:szCs w:val="16"/>
              </w:rPr>
              <w:t xml:space="preserve"> </w:t>
            </w:r>
            <w:proofErr w:type="spellStart"/>
            <w:r>
              <w:rPr>
                <w:sz w:val="16"/>
                <w:szCs w:val="16"/>
              </w:rPr>
              <w:t>Klijentove</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uključujući</w:t>
            </w:r>
            <w:proofErr w:type="spellEnd"/>
            <w:r>
              <w:rPr>
                <w:sz w:val="16"/>
                <w:szCs w:val="16"/>
              </w:rPr>
              <w:t xml:space="preserve"> tip </w:t>
            </w:r>
            <w:proofErr w:type="spellStart"/>
            <w:r>
              <w:rPr>
                <w:sz w:val="16"/>
                <w:szCs w:val="16"/>
              </w:rPr>
              <w:t>medijuma</w:t>
            </w:r>
            <w:proofErr w:type="spellEnd"/>
            <w:r>
              <w:rPr>
                <w:sz w:val="16"/>
                <w:szCs w:val="16"/>
              </w:rPr>
              <w:t xml:space="preserve">, </w:t>
            </w:r>
            <w:proofErr w:type="spellStart"/>
            <w:r>
              <w:rPr>
                <w:sz w:val="16"/>
                <w:szCs w:val="16"/>
              </w:rPr>
              <w:t>ovlašćenog</w:t>
            </w:r>
            <w:proofErr w:type="spellEnd"/>
            <w:r>
              <w:rPr>
                <w:sz w:val="16"/>
                <w:szCs w:val="16"/>
              </w:rPr>
              <w:t xml:space="preserve"> </w:t>
            </w:r>
            <w:proofErr w:type="spellStart"/>
            <w:r>
              <w:rPr>
                <w:sz w:val="16"/>
                <w:szCs w:val="16"/>
              </w:rPr>
              <w:t>pošiljaoca</w:t>
            </w:r>
            <w:proofErr w:type="spellEnd"/>
            <w:r>
              <w:rPr>
                <w:sz w:val="16"/>
                <w:szCs w:val="16"/>
              </w:rPr>
              <w:t>/</w:t>
            </w:r>
            <w:proofErr w:type="spellStart"/>
            <w:r>
              <w:rPr>
                <w:sz w:val="16"/>
                <w:szCs w:val="16"/>
              </w:rPr>
              <w:t>primaoce</w:t>
            </w:r>
            <w:proofErr w:type="spellEnd"/>
            <w:r>
              <w:rPr>
                <w:sz w:val="16"/>
                <w:szCs w:val="16"/>
              </w:rPr>
              <w:t xml:space="preserve">, datum </w:t>
            </w:r>
            <w:proofErr w:type="spellStart"/>
            <w:r>
              <w:rPr>
                <w:sz w:val="16"/>
                <w:szCs w:val="16"/>
              </w:rPr>
              <w:t>i</w:t>
            </w:r>
            <w:proofErr w:type="spellEnd"/>
            <w:r>
              <w:rPr>
                <w:sz w:val="16"/>
                <w:szCs w:val="16"/>
              </w:rPr>
              <w:t xml:space="preserve"> </w:t>
            </w:r>
            <w:proofErr w:type="spellStart"/>
            <w:r>
              <w:rPr>
                <w:sz w:val="16"/>
                <w:szCs w:val="16"/>
              </w:rPr>
              <w:t>vreme</w:t>
            </w:r>
            <w:proofErr w:type="spellEnd"/>
            <w:r>
              <w:rPr>
                <w:sz w:val="16"/>
                <w:szCs w:val="16"/>
              </w:rPr>
              <w:t xml:space="preserve">, </w:t>
            </w:r>
            <w:r w:rsidR="00F160E9">
              <w:rPr>
                <w:sz w:val="16"/>
                <w:szCs w:val="16"/>
              </w:rPr>
              <w:br/>
            </w:r>
            <w:proofErr w:type="spellStart"/>
            <w:r>
              <w:rPr>
                <w:sz w:val="16"/>
                <w:szCs w:val="16"/>
              </w:rPr>
              <w:t>broj</w:t>
            </w:r>
            <w:proofErr w:type="spellEnd"/>
            <w:r>
              <w:rPr>
                <w:sz w:val="16"/>
                <w:szCs w:val="16"/>
              </w:rPr>
              <w:t xml:space="preserve"> </w:t>
            </w:r>
            <w:proofErr w:type="spellStart"/>
            <w:r>
              <w:rPr>
                <w:sz w:val="16"/>
                <w:szCs w:val="16"/>
              </w:rPr>
              <w:t>medijuma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tipove</w:t>
            </w:r>
            <w:proofErr w:type="spellEnd"/>
            <w:r>
              <w:rPr>
                <w:sz w:val="16"/>
                <w:szCs w:val="16"/>
              </w:rPr>
              <w:t xml:space="preserve"> </w:t>
            </w:r>
            <w:proofErr w:type="spellStart"/>
            <w:r>
              <w:rPr>
                <w:sz w:val="16"/>
                <w:szCs w:val="16"/>
              </w:rPr>
              <w:t>takvih</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koje</w:t>
            </w:r>
            <w:proofErr w:type="spellEnd"/>
            <w:r>
              <w:rPr>
                <w:sz w:val="16"/>
                <w:szCs w:val="16"/>
              </w:rPr>
              <w:t xml:space="preserve"> </w:t>
            </w:r>
            <w:proofErr w:type="spellStart"/>
            <w:r>
              <w:rPr>
                <w:sz w:val="16"/>
                <w:szCs w:val="16"/>
              </w:rPr>
              <w:t>sadrže</w:t>
            </w:r>
            <w:proofErr w:type="spellEnd"/>
            <w:r>
              <w:rPr>
                <w:sz w:val="16"/>
                <w:szCs w:val="16"/>
              </w:rPr>
              <w:t>.</w:t>
            </w:r>
          </w:p>
          <w:p w14:paraId="62B78B3D" w14:textId="77777777" w:rsidR="006A13BF" w:rsidRPr="00FC77AC" w:rsidRDefault="006A13BF" w:rsidP="003452D9">
            <w:pPr>
              <w:pStyle w:val="ProductList-Body"/>
              <w:spacing w:after="120"/>
            </w:pPr>
            <w:proofErr w:type="spellStart"/>
            <w:r>
              <w:rPr>
                <w:b/>
                <w:sz w:val="16"/>
                <w:szCs w:val="16"/>
              </w:rPr>
              <w:t>Zaštita</w:t>
            </w:r>
            <w:proofErr w:type="spellEnd"/>
            <w:r>
              <w:rPr>
                <w:b/>
                <w:sz w:val="16"/>
                <w:szCs w:val="16"/>
              </w:rPr>
              <w:t xml:space="preserve"> od </w:t>
            </w:r>
            <w:proofErr w:type="spellStart"/>
            <w:r>
              <w:rPr>
                <w:b/>
                <w:sz w:val="16"/>
                <w:szCs w:val="16"/>
              </w:rPr>
              <w:t>prekida</w:t>
            </w:r>
            <w:proofErr w:type="spellEnd"/>
            <w:r>
              <w:rPr>
                <w:sz w:val="16"/>
              </w:rPr>
              <w:t xml:space="preserve">. </w:t>
            </w:r>
            <w:r>
              <w:rPr>
                <w:sz w:val="16"/>
                <w:szCs w:val="16"/>
              </w:rPr>
              <w:t xml:space="preserve">Microsoft </w:t>
            </w:r>
            <w:proofErr w:type="spellStart"/>
            <w:r>
              <w:rPr>
                <w:sz w:val="16"/>
                <w:szCs w:val="16"/>
              </w:rPr>
              <w:t>koristi</w:t>
            </w:r>
            <w:proofErr w:type="spellEnd"/>
            <w:r>
              <w:rPr>
                <w:sz w:val="16"/>
                <w:szCs w:val="16"/>
              </w:rPr>
              <w:t xml:space="preserve"> </w:t>
            </w:r>
            <w:proofErr w:type="spellStart"/>
            <w:r>
              <w:rPr>
                <w:sz w:val="16"/>
                <w:szCs w:val="16"/>
              </w:rPr>
              <w:t>različite</w:t>
            </w:r>
            <w:proofErr w:type="spellEnd"/>
            <w:r>
              <w:rPr>
                <w:sz w:val="16"/>
                <w:szCs w:val="16"/>
              </w:rPr>
              <w:t xml:space="preserve"> </w:t>
            </w:r>
            <w:proofErr w:type="spellStart"/>
            <w:r>
              <w:rPr>
                <w:sz w:val="16"/>
                <w:szCs w:val="16"/>
              </w:rPr>
              <w:t>standardne</w:t>
            </w:r>
            <w:proofErr w:type="spellEnd"/>
            <w:r>
              <w:rPr>
                <w:sz w:val="16"/>
                <w:szCs w:val="16"/>
              </w:rPr>
              <w:t xml:space="preserve"> </w:t>
            </w:r>
            <w:proofErr w:type="spellStart"/>
            <w:r>
              <w:rPr>
                <w:sz w:val="16"/>
                <w:szCs w:val="16"/>
              </w:rPr>
              <w:t>sisteme</w:t>
            </w:r>
            <w:proofErr w:type="spellEnd"/>
            <w:r>
              <w:rPr>
                <w:sz w:val="16"/>
                <w:szCs w:val="16"/>
              </w:rPr>
              <w:t xml:space="preserve"> </w:t>
            </w:r>
            <w:proofErr w:type="spellStart"/>
            <w:r>
              <w:rPr>
                <w:sz w:val="16"/>
                <w:szCs w:val="16"/>
              </w:rPr>
              <w:t>prihvaćene</w:t>
            </w:r>
            <w:proofErr w:type="spellEnd"/>
            <w:r>
              <w:rPr>
                <w:sz w:val="16"/>
                <w:szCs w:val="16"/>
              </w:rPr>
              <w:t xml:space="preserve"> u </w:t>
            </w:r>
            <w:proofErr w:type="spellStart"/>
            <w:r>
              <w:rPr>
                <w:sz w:val="16"/>
                <w:szCs w:val="16"/>
              </w:rPr>
              <w:t>industriji</w:t>
            </w:r>
            <w:proofErr w:type="spellEnd"/>
            <w:r>
              <w:rPr>
                <w:sz w:val="16"/>
                <w:szCs w:val="16"/>
              </w:rPr>
              <w:t xml:space="preserve"> za </w:t>
            </w:r>
            <w:proofErr w:type="spellStart"/>
            <w:r>
              <w:rPr>
                <w:sz w:val="16"/>
                <w:szCs w:val="16"/>
              </w:rPr>
              <w:t>zaštitu</w:t>
            </w:r>
            <w:proofErr w:type="spellEnd"/>
            <w:r>
              <w:rPr>
                <w:sz w:val="16"/>
                <w:szCs w:val="16"/>
              </w:rPr>
              <w:t xml:space="preserve"> </w:t>
            </w:r>
            <w:proofErr w:type="spellStart"/>
            <w:r>
              <w:rPr>
                <w:sz w:val="16"/>
                <w:szCs w:val="16"/>
              </w:rPr>
              <w:t>od</w:t>
            </w:r>
            <w:proofErr w:type="spellEnd"/>
            <w:r>
              <w:rPr>
                <w:sz w:val="16"/>
                <w:szCs w:val="16"/>
              </w:rPr>
              <w:t xml:space="preserve"> </w:t>
            </w:r>
            <w:proofErr w:type="spellStart"/>
            <w:r>
              <w:rPr>
                <w:sz w:val="16"/>
                <w:szCs w:val="16"/>
              </w:rPr>
              <w:t>gubitka</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usled</w:t>
            </w:r>
            <w:proofErr w:type="spellEnd"/>
            <w:r>
              <w:rPr>
                <w:sz w:val="16"/>
                <w:szCs w:val="16"/>
              </w:rPr>
              <w:t xml:space="preserve"> </w:t>
            </w:r>
            <w:proofErr w:type="spellStart"/>
            <w:r>
              <w:rPr>
                <w:sz w:val="16"/>
                <w:szCs w:val="16"/>
              </w:rPr>
              <w:t>prekida</w:t>
            </w:r>
            <w:proofErr w:type="spellEnd"/>
            <w:r>
              <w:rPr>
                <w:sz w:val="16"/>
                <w:szCs w:val="16"/>
              </w:rPr>
              <w:t xml:space="preserve"> u </w:t>
            </w:r>
            <w:proofErr w:type="spellStart"/>
            <w:r>
              <w:rPr>
                <w:sz w:val="16"/>
                <w:szCs w:val="16"/>
              </w:rPr>
              <w:t>snabdevanju</w:t>
            </w:r>
            <w:proofErr w:type="spellEnd"/>
            <w:r>
              <w:rPr>
                <w:sz w:val="16"/>
                <w:szCs w:val="16"/>
              </w:rPr>
              <w:t xml:space="preserve"> </w:t>
            </w:r>
            <w:proofErr w:type="spellStart"/>
            <w:r>
              <w:rPr>
                <w:sz w:val="16"/>
                <w:szCs w:val="16"/>
              </w:rPr>
              <w:t>električnom</w:t>
            </w:r>
            <w:proofErr w:type="spellEnd"/>
            <w:r>
              <w:rPr>
                <w:sz w:val="16"/>
                <w:szCs w:val="16"/>
              </w:rPr>
              <w:t xml:space="preserve"> </w:t>
            </w:r>
            <w:proofErr w:type="spellStart"/>
            <w:r>
              <w:rPr>
                <w:sz w:val="16"/>
                <w:szCs w:val="16"/>
              </w:rPr>
              <w:t>energijom</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prekida</w:t>
            </w:r>
            <w:proofErr w:type="spellEnd"/>
            <w:r>
              <w:rPr>
                <w:sz w:val="16"/>
                <w:szCs w:val="16"/>
              </w:rPr>
              <w:t xml:space="preserve"> </w:t>
            </w:r>
            <w:proofErr w:type="spellStart"/>
            <w:r>
              <w:rPr>
                <w:sz w:val="16"/>
                <w:szCs w:val="16"/>
              </w:rPr>
              <w:t>veze</w:t>
            </w:r>
            <w:proofErr w:type="spellEnd"/>
            <w:r>
              <w:rPr>
                <w:sz w:val="16"/>
                <w:szCs w:val="16"/>
              </w:rPr>
              <w:t>.</w:t>
            </w:r>
          </w:p>
          <w:p w14:paraId="36658FCF" w14:textId="5AE4FA2C" w:rsidR="006A13BF" w:rsidRPr="000720BF" w:rsidRDefault="006A13BF" w:rsidP="003452D9">
            <w:pPr>
              <w:pStyle w:val="ProductList-Body"/>
              <w:spacing w:after="120"/>
              <w:rPr>
                <w:sz w:val="16"/>
                <w:szCs w:val="16"/>
              </w:rPr>
            </w:pPr>
            <w:proofErr w:type="spellStart"/>
            <w:r>
              <w:rPr>
                <w:b/>
                <w:sz w:val="16"/>
                <w:szCs w:val="16"/>
              </w:rPr>
              <w:t>Odlaganje</w:t>
            </w:r>
            <w:proofErr w:type="spellEnd"/>
            <w:r>
              <w:rPr>
                <w:b/>
                <w:sz w:val="16"/>
                <w:szCs w:val="16"/>
              </w:rPr>
              <w:t xml:space="preserve"> </w:t>
            </w:r>
            <w:proofErr w:type="spellStart"/>
            <w:r>
              <w:rPr>
                <w:b/>
                <w:sz w:val="16"/>
                <w:szCs w:val="16"/>
              </w:rPr>
              <w:t>komponente</w:t>
            </w:r>
            <w:proofErr w:type="spellEnd"/>
            <w:r>
              <w:rPr>
                <w:sz w:val="16"/>
              </w:rPr>
              <w:t xml:space="preserve">. </w:t>
            </w:r>
            <w:r>
              <w:rPr>
                <w:sz w:val="16"/>
                <w:szCs w:val="16"/>
              </w:rPr>
              <w:t xml:space="preserve">Microsoft </w:t>
            </w:r>
            <w:proofErr w:type="spellStart"/>
            <w:r>
              <w:rPr>
                <w:sz w:val="16"/>
                <w:szCs w:val="16"/>
              </w:rPr>
              <w:t>koristi</w:t>
            </w:r>
            <w:proofErr w:type="spellEnd"/>
            <w:r>
              <w:rPr>
                <w:sz w:val="16"/>
                <w:szCs w:val="16"/>
              </w:rPr>
              <w:t xml:space="preserve"> </w:t>
            </w:r>
            <w:proofErr w:type="spellStart"/>
            <w:r>
              <w:rPr>
                <w:sz w:val="16"/>
                <w:szCs w:val="16"/>
              </w:rPr>
              <w:t>industrijske</w:t>
            </w:r>
            <w:proofErr w:type="spellEnd"/>
            <w:r>
              <w:rPr>
                <w:sz w:val="16"/>
                <w:szCs w:val="16"/>
              </w:rPr>
              <w:t xml:space="preserve"> </w:t>
            </w:r>
            <w:proofErr w:type="spellStart"/>
            <w:r>
              <w:rPr>
                <w:sz w:val="16"/>
                <w:szCs w:val="16"/>
              </w:rPr>
              <w:t>standardne</w:t>
            </w:r>
            <w:proofErr w:type="spellEnd"/>
            <w:r>
              <w:rPr>
                <w:sz w:val="16"/>
                <w:szCs w:val="16"/>
              </w:rPr>
              <w:t xml:space="preserve"> </w:t>
            </w:r>
            <w:proofErr w:type="spellStart"/>
            <w:r>
              <w:rPr>
                <w:sz w:val="16"/>
                <w:szCs w:val="16"/>
              </w:rPr>
              <w:t>procese</w:t>
            </w:r>
            <w:proofErr w:type="spellEnd"/>
            <w:r>
              <w:rPr>
                <w:sz w:val="16"/>
                <w:szCs w:val="16"/>
              </w:rPr>
              <w:t xml:space="preserve"> za </w:t>
            </w:r>
            <w:proofErr w:type="spellStart"/>
            <w:r>
              <w:rPr>
                <w:sz w:val="16"/>
                <w:szCs w:val="16"/>
              </w:rPr>
              <w:t>brisanje</w:t>
            </w:r>
            <w:proofErr w:type="spellEnd"/>
            <w:r>
              <w:rPr>
                <w:sz w:val="16"/>
                <w:szCs w:val="16"/>
              </w:rPr>
              <w:t xml:space="preserve"> </w:t>
            </w:r>
            <w:proofErr w:type="spellStart"/>
            <w:r>
              <w:rPr>
                <w:sz w:val="16"/>
                <w:szCs w:val="16"/>
              </w:rPr>
              <w:t>Klijentovih</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kada</w:t>
            </w:r>
            <w:proofErr w:type="spellEnd"/>
            <w:r>
              <w:rPr>
                <w:sz w:val="16"/>
                <w:szCs w:val="16"/>
              </w:rPr>
              <w:t xml:space="preserve"> </w:t>
            </w:r>
            <w:proofErr w:type="spellStart"/>
            <w:r>
              <w:rPr>
                <w:sz w:val="16"/>
                <w:szCs w:val="16"/>
              </w:rPr>
              <w:t>oni</w:t>
            </w:r>
            <w:proofErr w:type="spellEnd"/>
            <w:r>
              <w:rPr>
                <w:sz w:val="16"/>
                <w:szCs w:val="16"/>
              </w:rPr>
              <w:t xml:space="preserve"> </w:t>
            </w:r>
            <w:proofErr w:type="spellStart"/>
            <w:r>
              <w:rPr>
                <w:sz w:val="16"/>
                <w:szCs w:val="16"/>
              </w:rPr>
              <w:t>više</w:t>
            </w:r>
            <w:proofErr w:type="spellEnd"/>
            <w:r>
              <w:rPr>
                <w:sz w:val="16"/>
                <w:szCs w:val="16"/>
              </w:rPr>
              <w:t xml:space="preserve"> </w:t>
            </w:r>
            <w:proofErr w:type="spellStart"/>
            <w:r>
              <w:rPr>
                <w:sz w:val="16"/>
                <w:szCs w:val="16"/>
              </w:rPr>
              <w:t>nisu</w:t>
            </w:r>
            <w:proofErr w:type="spellEnd"/>
            <w:r>
              <w:rPr>
                <w:sz w:val="16"/>
                <w:szCs w:val="16"/>
              </w:rPr>
              <w:t xml:space="preserve"> </w:t>
            </w:r>
            <w:proofErr w:type="spellStart"/>
            <w:r>
              <w:rPr>
                <w:sz w:val="16"/>
                <w:szCs w:val="16"/>
              </w:rPr>
              <w:t>potrebni</w:t>
            </w:r>
            <w:proofErr w:type="spellEnd"/>
            <w:r>
              <w:rPr>
                <w:sz w:val="16"/>
                <w:szCs w:val="16"/>
              </w:rPr>
              <w:t>.</w:t>
            </w:r>
          </w:p>
        </w:tc>
      </w:tr>
      <w:tr w:rsidR="00510995" w14:paraId="180324AA" w14:textId="77777777" w:rsidTr="003452D9">
        <w:tc>
          <w:tcPr>
            <w:tcW w:w="2610" w:type="dxa"/>
            <w:tcBorders>
              <w:bottom w:val="single" w:sz="4" w:space="0" w:color="auto"/>
            </w:tcBorders>
            <w:vAlign w:val="center"/>
          </w:tcPr>
          <w:p w14:paraId="5AD6846E" w14:textId="490A696C" w:rsidR="006A13BF" w:rsidRPr="00231971" w:rsidRDefault="006A13BF" w:rsidP="003452D9">
            <w:pPr>
              <w:pStyle w:val="ProductList-Body"/>
              <w:spacing w:after="120"/>
              <w:rPr>
                <w:sz w:val="16"/>
                <w:szCs w:val="16"/>
              </w:rPr>
            </w:pPr>
            <w:proofErr w:type="spellStart"/>
            <w:r>
              <w:rPr>
                <w:sz w:val="16"/>
                <w:szCs w:val="16"/>
              </w:rPr>
              <w:t>Upravljanje</w:t>
            </w:r>
            <w:proofErr w:type="spellEnd"/>
            <w:r>
              <w:rPr>
                <w:sz w:val="16"/>
                <w:szCs w:val="16"/>
              </w:rPr>
              <w:t xml:space="preserve"> </w:t>
            </w:r>
            <w:proofErr w:type="spellStart"/>
            <w:r>
              <w:rPr>
                <w:sz w:val="16"/>
                <w:szCs w:val="16"/>
              </w:rPr>
              <w:t>komunikacijama</w:t>
            </w:r>
            <w:proofErr w:type="spellEnd"/>
            <w:r>
              <w:rPr>
                <w:sz w:val="16"/>
                <w:szCs w:val="16"/>
              </w:rPr>
              <w:t xml:space="preserve"> </w:t>
            </w:r>
            <w:r w:rsidR="00407E97">
              <w:rPr>
                <w:sz w:val="16"/>
                <w:szCs w:val="16"/>
              </w:rPr>
              <w:t>I </w:t>
            </w:r>
            <w:proofErr w:type="spellStart"/>
            <w:r>
              <w:rPr>
                <w:sz w:val="16"/>
                <w:szCs w:val="16"/>
              </w:rPr>
              <w:t>operacijama</w:t>
            </w:r>
            <w:proofErr w:type="spellEnd"/>
          </w:p>
        </w:tc>
        <w:tc>
          <w:tcPr>
            <w:tcW w:w="8190" w:type="dxa"/>
            <w:tcBorders>
              <w:bottom w:val="single" w:sz="4" w:space="0" w:color="auto"/>
            </w:tcBorders>
          </w:tcPr>
          <w:p w14:paraId="72A34F7E" w14:textId="5EF3489F" w:rsidR="006A13BF" w:rsidRPr="00FC77AC" w:rsidRDefault="006A13BF" w:rsidP="003452D9">
            <w:pPr>
              <w:pStyle w:val="ProductList-Body"/>
              <w:spacing w:after="120"/>
            </w:pPr>
            <w:proofErr w:type="spellStart"/>
            <w:r>
              <w:rPr>
                <w:b/>
                <w:sz w:val="16"/>
                <w:szCs w:val="16"/>
              </w:rPr>
              <w:t>Operativne</w:t>
            </w:r>
            <w:proofErr w:type="spellEnd"/>
            <w:r>
              <w:rPr>
                <w:b/>
                <w:sz w:val="16"/>
                <w:szCs w:val="16"/>
              </w:rPr>
              <w:t xml:space="preserve"> </w:t>
            </w:r>
            <w:proofErr w:type="spellStart"/>
            <w:r>
              <w:rPr>
                <w:b/>
                <w:sz w:val="16"/>
                <w:szCs w:val="16"/>
              </w:rPr>
              <w:t>smernice</w:t>
            </w:r>
            <w:proofErr w:type="spellEnd"/>
            <w:r>
              <w:rPr>
                <w:sz w:val="16"/>
                <w:szCs w:val="16"/>
              </w:rPr>
              <w:t xml:space="preserve">. Microsoft </w:t>
            </w:r>
            <w:proofErr w:type="spellStart"/>
            <w:r>
              <w:rPr>
                <w:sz w:val="16"/>
                <w:szCs w:val="16"/>
              </w:rPr>
              <w:t>ima</w:t>
            </w:r>
            <w:proofErr w:type="spellEnd"/>
            <w:r>
              <w:rPr>
                <w:sz w:val="16"/>
                <w:szCs w:val="16"/>
              </w:rPr>
              <w:t xml:space="preserve"> </w:t>
            </w:r>
            <w:proofErr w:type="spellStart"/>
            <w:r>
              <w:rPr>
                <w:sz w:val="16"/>
                <w:szCs w:val="16"/>
              </w:rPr>
              <w:t>bezbednosne</w:t>
            </w:r>
            <w:proofErr w:type="spellEnd"/>
            <w:r>
              <w:rPr>
                <w:sz w:val="16"/>
                <w:szCs w:val="16"/>
              </w:rPr>
              <w:t xml:space="preserve"> </w:t>
            </w:r>
            <w:proofErr w:type="spellStart"/>
            <w:r>
              <w:rPr>
                <w:sz w:val="16"/>
                <w:szCs w:val="16"/>
              </w:rPr>
              <w:t>dokumente</w:t>
            </w:r>
            <w:proofErr w:type="spellEnd"/>
            <w:r>
              <w:rPr>
                <w:sz w:val="16"/>
                <w:szCs w:val="16"/>
              </w:rPr>
              <w:t xml:space="preserve"> koji </w:t>
            </w:r>
            <w:proofErr w:type="spellStart"/>
            <w:r>
              <w:rPr>
                <w:sz w:val="16"/>
                <w:szCs w:val="16"/>
              </w:rPr>
              <w:t>opisuju</w:t>
            </w:r>
            <w:proofErr w:type="spellEnd"/>
            <w:r>
              <w:rPr>
                <w:sz w:val="16"/>
                <w:szCs w:val="16"/>
              </w:rPr>
              <w:t xml:space="preserve"> </w:t>
            </w:r>
            <w:proofErr w:type="spellStart"/>
            <w:r>
              <w:rPr>
                <w:sz w:val="16"/>
                <w:szCs w:val="16"/>
              </w:rPr>
              <w:t>njegove</w:t>
            </w:r>
            <w:proofErr w:type="spellEnd"/>
            <w:r>
              <w:rPr>
                <w:sz w:val="16"/>
                <w:szCs w:val="16"/>
              </w:rPr>
              <w:t xml:space="preserve"> mere </w:t>
            </w:r>
            <w:proofErr w:type="spellStart"/>
            <w:r>
              <w:rPr>
                <w:sz w:val="16"/>
                <w:szCs w:val="16"/>
              </w:rPr>
              <w:t>bezbednosti</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relevantne</w:t>
            </w:r>
            <w:proofErr w:type="spellEnd"/>
            <w:r>
              <w:rPr>
                <w:sz w:val="16"/>
                <w:szCs w:val="16"/>
              </w:rPr>
              <w:t xml:space="preserve"> procedure </w:t>
            </w:r>
            <w:proofErr w:type="spellStart"/>
            <w:r>
              <w:rPr>
                <w:sz w:val="16"/>
                <w:szCs w:val="16"/>
              </w:rPr>
              <w:t>i</w:t>
            </w:r>
            <w:proofErr w:type="spellEnd"/>
            <w:r>
              <w:rPr>
                <w:sz w:val="16"/>
                <w:szCs w:val="16"/>
              </w:rPr>
              <w:t xml:space="preserve"> </w:t>
            </w:r>
            <w:proofErr w:type="spellStart"/>
            <w:r>
              <w:rPr>
                <w:sz w:val="16"/>
                <w:szCs w:val="16"/>
              </w:rPr>
              <w:t>odgovornosti</w:t>
            </w:r>
            <w:proofErr w:type="spellEnd"/>
            <w:r>
              <w:rPr>
                <w:sz w:val="16"/>
                <w:szCs w:val="16"/>
              </w:rPr>
              <w:t xml:space="preserve"> </w:t>
            </w:r>
            <w:proofErr w:type="spellStart"/>
            <w:r>
              <w:rPr>
                <w:sz w:val="16"/>
                <w:szCs w:val="16"/>
              </w:rPr>
              <w:t>osoblja</w:t>
            </w:r>
            <w:proofErr w:type="spellEnd"/>
            <w:r>
              <w:rPr>
                <w:sz w:val="16"/>
                <w:szCs w:val="16"/>
              </w:rPr>
              <w:t xml:space="preserve"> </w:t>
            </w:r>
            <w:proofErr w:type="spellStart"/>
            <w:r>
              <w:rPr>
                <w:sz w:val="16"/>
                <w:szCs w:val="16"/>
              </w:rPr>
              <w:t>koje</w:t>
            </w:r>
            <w:proofErr w:type="spellEnd"/>
            <w:r>
              <w:rPr>
                <w:sz w:val="16"/>
                <w:szCs w:val="16"/>
              </w:rPr>
              <w:t xml:space="preserve"> </w:t>
            </w:r>
            <w:proofErr w:type="spellStart"/>
            <w:r>
              <w:rPr>
                <w:sz w:val="16"/>
                <w:szCs w:val="16"/>
              </w:rPr>
              <w:t>ima</w:t>
            </w:r>
            <w:proofErr w:type="spellEnd"/>
            <w:r>
              <w:rPr>
                <w:sz w:val="16"/>
                <w:szCs w:val="16"/>
              </w:rPr>
              <w:t xml:space="preserve"> </w:t>
            </w:r>
            <w:proofErr w:type="spellStart"/>
            <w:r>
              <w:rPr>
                <w:sz w:val="16"/>
                <w:szCs w:val="16"/>
              </w:rPr>
              <w:t>pristup</w:t>
            </w:r>
            <w:proofErr w:type="spellEnd"/>
            <w:r>
              <w:rPr>
                <w:sz w:val="16"/>
                <w:szCs w:val="16"/>
              </w:rPr>
              <w:t xml:space="preserve"> </w:t>
            </w:r>
            <w:proofErr w:type="spellStart"/>
            <w:r>
              <w:rPr>
                <w:sz w:val="16"/>
                <w:szCs w:val="16"/>
              </w:rPr>
              <w:t>Klijentovim</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w:t>
            </w:r>
          </w:p>
          <w:p w14:paraId="7E2D8550" w14:textId="77777777" w:rsidR="006A13BF" w:rsidRPr="00FC77AC" w:rsidRDefault="006A13BF" w:rsidP="003452D9">
            <w:pPr>
              <w:pStyle w:val="ProductList-Body"/>
              <w:spacing w:after="120"/>
            </w:pPr>
            <w:r>
              <w:rPr>
                <w:b/>
                <w:sz w:val="16"/>
                <w:szCs w:val="16"/>
              </w:rPr>
              <w:t xml:space="preserve">Procedure za </w:t>
            </w:r>
            <w:proofErr w:type="spellStart"/>
            <w:r>
              <w:rPr>
                <w:b/>
                <w:sz w:val="16"/>
                <w:szCs w:val="16"/>
              </w:rPr>
              <w:t>spasavanje</w:t>
            </w:r>
            <w:proofErr w:type="spellEnd"/>
            <w:r>
              <w:rPr>
                <w:b/>
                <w:sz w:val="16"/>
                <w:szCs w:val="16"/>
              </w:rPr>
              <w:t xml:space="preserve"> </w:t>
            </w:r>
            <w:proofErr w:type="spellStart"/>
            <w:r>
              <w:rPr>
                <w:b/>
                <w:sz w:val="16"/>
                <w:szCs w:val="16"/>
              </w:rPr>
              <w:t>podataka</w:t>
            </w:r>
            <w:proofErr w:type="spellEnd"/>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redovno</w:t>
            </w:r>
            <w:proofErr w:type="spellEnd"/>
            <w:r>
              <w:rPr>
                <w:sz w:val="16"/>
                <w:szCs w:val="16"/>
              </w:rPr>
              <w:t xml:space="preserve">, </w:t>
            </w:r>
            <w:proofErr w:type="spellStart"/>
            <w:r>
              <w:rPr>
                <w:sz w:val="16"/>
                <w:szCs w:val="16"/>
              </w:rPr>
              <w:t>ali</w:t>
            </w:r>
            <w:proofErr w:type="spellEnd"/>
            <w:r>
              <w:rPr>
                <w:sz w:val="16"/>
                <w:szCs w:val="16"/>
              </w:rPr>
              <w:t xml:space="preserve"> </w:t>
            </w:r>
            <w:proofErr w:type="spellStart"/>
            <w:r>
              <w:rPr>
                <w:sz w:val="16"/>
                <w:szCs w:val="16"/>
              </w:rPr>
              <w:t>ni</w:t>
            </w:r>
            <w:proofErr w:type="spellEnd"/>
            <w:r>
              <w:rPr>
                <w:sz w:val="16"/>
                <w:szCs w:val="16"/>
              </w:rPr>
              <w:t xml:space="preserve"> u </w:t>
            </w:r>
            <w:proofErr w:type="spellStart"/>
            <w:r>
              <w:rPr>
                <w:sz w:val="16"/>
                <w:szCs w:val="16"/>
              </w:rPr>
              <w:t>kom</w:t>
            </w:r>
            <w:proofErr w:type="spellEnd"/>
            <w:r>
              <w:rPr>
                <w:sz w:val="16"/>
                <w:szCs w:val="16"/>
              </w:rPr>
              <w:t xml:space="preserve"> </w:t>
            </w:r>
            <w:proofErr w:type="spellStart"/>
            <w:r>
              <w:rPr>
                <w:sz w:val="16"/>
                <w:szCs w:val="16"/>
              </w:rPr>
              <w:t>slučaju</w:t>
            </w:r>
            <w:proofErr w:type="spellEnd"/>
            <w:r>
              <w:rPr>
                <w:sz w:val="16"/>
                <w:szCs w:val="16"/>
              </w:rPr>
              <w:t xml:space="preserve"> </w:t>
            </w:r>
            <w:proofErr w:type="spellStart"/>
            <w:r>
              <w:rPr>
                <w:sz w:val="16"/>
                <w:szCs w:val="16"/>
              </w:rPr>
              <w:t>ređe</w:t>
            </w:r>
            <w:proofErr w:type="spellEnd"/>
            <w:r>
              <w:rPr>
                <w:sz w:val="16"/>
                <w:szCs w:val="16"/>
              </w:rPr>
              <w:t xml:space="preserve"> </w:t>
            </w:r>
            <w:proofErr w:type="spellStart"/>
            <w:r>
              <w:rPr>
                <w:sz w:val="16"/>
                <w:szCs w:val="16"/>
              </w:rPr>
              <w:t>od</w:t>
            </w:r>
            <w:proofErr w:type="spellEnd"/>
            <w:r>
              <w:rPr>
                <w:sz w:val="16"/>
                <w:szCs w:val="16"/>
              </w:rPr>
              <w:t xml:space="preserve"> </w:t>
            </w:r>
            <w:proofErr w:type="spellStart"/>
            <w:r>
              <w:rPr>
                <w:sz w:val="16"/>
                <w:szCs w:val="16"/>
              </w:rPr>
              <w:t>jednom</w:t>
            </w:r>
            <w:proofErr w:type="spellEnd"/>
            <w:r>
              <w:rPr>
                <w:sz w:val="16"/>
                <w:szCs w:val="16"/>
              </w:rPr>
              <w:t xml:space="preserve"> </w:t>
            </w:r>
            <w:proofErr w:type="spellStart"/>
            <w:r>
              <w:rPr>
                <w:sz w:val="16"/>
                <w:szCs w:val="16"/>
              </w:rPr>
              <w:t>nedeljno</w:t>
            </w:r>
            <w:proofErr w:type="spellEnd"/>
            <w:r>
              <w:rPr>
                <w:sz w:val="16"/>
                <w:szCs w:val="16"/>
              </w:rPr>
              <w:t xml:space="preserve"> (</w:t>
            </w:r>
            <w:proofErr w:type="spellStart"/>
            <w:r>
              <w:rPr>
                <w:sz w:val="16"/>
                <w:szCs w:val="16"/>
              </w:rPr>
              <w:t>osim</w:t>
            </w:r>
            <w:proofErr w:type="spellEnd"/>
            <w:r>
              <w:rPr>
                <w:sz w:val="16"/>
                <w:szCs w:val="16"/>
              </w:rPr>
              <w:t xml:space="preserve"> u </w:t>
            </w:r>
            <w:proofErr w:type="spellStart"/>
            <w:r>
              <w:rPr>
                <w:sz w:val="16"/>
                <w:szCs w:val="16"/>
              </w:rPr>
              <w:t>slučaju</w:t>
            </w:r>
            <w:proofErr w:type="spellEnd"/>
            <w:r>
              <w:rPr>
                <w:sz w:val="16"/>
                <w:szCs w:val="16"/>
              </w:rPr>
              <w:t xml:space="preserve"> da </w:t>
            </w:r>
            <w:proofErr w:type="spellStart"/>
            <w:r>
              <w:rPr>
                <w:sz w:val="16"/>
                <w:szCs w:val="16"/>
              </w:rPr>
              <w:t>tokom</w:t>
            </w:r>
            <w:proofErr w:type="spellEnd"/>
            <w:r>
              <w:rPr>
                <w:sz w:val="16"/>
                <w:szCs w:val="16"/>
              </w:rPr>
              <w:t xml:space="preserve"> </w:t>
            </w:r>
            <w:proofErr w:type="spellStart"/>
            <w:r>
              <w:rPr>
                <w:sz w:val="16"/>
                <w:szCs w:val="16"/>
              </w:rPr>
              <w:t>tog</w:t>
            </w:r>
            <w:proofErr w:type="spellEnd"/>
            <w:r>
              <w:rPr>
                <w:sz w:val="16"/>
                <w:szCs w:val="16"/>
              </w:rPr>
              <w:t xml:space="preserve"> </w:t>
            </w:r>
            <w:proofErr w:type="spellStart"/>
            <w:r>
              <w:rPr>
                <w:sz w:val="16"/>
                <w:szCs w:val="16"/>
              </w:rPr>
              <w:t>perioda</w:t>
            </w:r>
            <w:proofErr w:type="spellEnd"/>
            <w:r>
              <w:rPr>
                <w:sz w:val="16"/>
                <w:szCs w:val="16"/>
              </w:rPr>
              <w:t xml:space="preserve"> </w:t>
            </w:r>
            <w:proofErr w:type="spellStart"/>
            <w:r>
              <w:rPr>
                <w:sz w:val="16"/>
                <w:szCs w:val="16"/>
              </w:rPr>
              <w:t>podaci</w:t>
            </w:r>
            <w:proofErr w:type="spellEnd"/>
            <w:r>
              <w:rPr>
                <w:sz w:val="16"/>
                <w:szCs w:val="16"/>
              </w:rPr>
              <w:t xml:space="preserve"> </w:t>
            </w:r>
            <w:proofErr w:type="spellStart"/>
            <w:r>
              <w:rPr>
                <w:sz w:val="16"/>
                <w:szCs w:val="16"/>
              </w:rPr>
              <w:t>nisu</w:t>
            </w:r>
            <w:proofErr w:type="spellEnd"/>
            <w:r>
              <w:rPr>
                <w:sz w:val="16"/>
                <w:szCs w:val="16"/>
              </w:rPr>
              <w:t xml:space="preserve"> </w:t>
            </w:r>
            <w:proofErr w:type="spellStart"/>
            <w:r>
              <w:rPr>
                <w:sz w:val="16"/>
                <w:szCs w:val="16"/>
              </w:rPr>
              <w:t>ažurirani</w:t>
            </w:r>
            <w:proofErr w:type="spellEnd"/>
            <w:r>
              <w:rPr>
                <w:sz w:val="16"/>
                <w:szCs w:val="16"/>
              </w:rPr>
              <w:t xml:space="preserve">), </w:t>
            </w:r>
            <w:proofErr w:type="spellStart"/>
            <w:r>
              <w:rPr>
                <w:sz w:val="16"/>
                <w:szCs w:val="16"/>
              </w:rPr>
              <w:t>pravi</w:t>
            </w:r>
            <w:proofErr w:type="spellEnd"/>
            <w:r>
              <w:rPr>
                <w:sz w:val="16"/>
                <w:szCs w:val="16"/>
              </w:rPr>
              <w:t xml:space="preserve"> </w:t>
            </w:r>
            <w:proofErr w:type="spellStart"/>
            <w:r>
              <w:rPr>
                <w:sz w:val="16"/>
                <w:szCs w:val="16"/>
              </w:rPr>
              <w:t>više</w:t>
            </w:r>
            <w:proofErr w:type="spellEnd"/>
            <w:r>
              <w:rPr>
                <w:sz w:val="16"/>
                <w:szCs w:val="16"/>
              </w:rPr>
              <w:t xml:space="preserve"> </w:t>
            </w:r>
            <w:proofErr w:type="spellStart"/>
            <w:r>
              <w:rPr>
                <w:sz w:val="16"/>
                <w:szCs w:val="16"/>
              </w:rPr>
              <w:t>kopija</w:t>
            </w:r>
            <w:proofErr w:type="spellEnd"/>
            <w:r>
              <w:rPr>
                <w:sz w:val="16"/>
                <w:szCs w:val="16"/>
              </w:rPr>
              <w:t xml:space="preserve"> </w:t>
            </w:r>
            <w:proofErr w:type="spellStart"/>
            <w:r>
              <w:rPr>
                <w:sz w:val="16"/>
                <w:szCs w:val="16"/>
              </w:rPr>
              <w:t>Klijentovih</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pomoću</w:t>
            </w:r>
            <w:proofErr w:type="spellEnd"/>
            <w:r>
              <w:rPr>
                <w:sz w:val="16"/>
                <w:szCs w:val="16"/>
              </w:rPr>
              <w:t xml:space="preserve"> </w:t>
            </w:r>
            <w:proofErr w:type="spellStart"/>
            <w:r>
              <w:rPr>
                <w:sz w:val="16"/>
                <w:szCs w:val="16"/>
              </w:rPr>
              <w:t>kojih</w:t>
            </w:r>
            <w:proofErr w:type="spellEnd"/>
            <w:r>
              <w:rPr>
                <w:sz w:val="16"/>
                <w:szCs w:val="16"/>
              </w:rPr>
              <w:t xml:space="preserve"> se </w:t>
            </w:r>
            <w:proofErr w:type="spellStart"/>
            <w:r>
              <w:rPr>
                <w:sz w:val="16"/>
                <w:szCs w:val="16"/>
              </w:rPr>
              <w:t>Klijentovi</w:t>
            </w:r>
            <w:proofErr w:type="spellEnd"/>
            <w:r>
              <w:rPr>
                <w:sz w:val="16"/>
                <w:szCs w:val="16"/>
              </w:rPr>
              <w:t xml:space="preserve"> </w:t>
            </w:r>
            <w:proofErr w:type="spellStart"/>
            <w:r>
              <w:rPr>
                <w:sz w:val="16"/>
                <w:szCs w:val="16"/>
              </w:rPr>
              <w:t>podaci</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Podaci</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mogu</w:t>
            </w:r>
            <w:proofErr w:type="spellEnd"/>
            <w:r>
              <w:rPr>
                <w:sz w:val="16"/>
                <w:szCs w:val="16"/>
              </w:rPr>
              <w:t xml:space="preserve"> </w:t>
            </w:r>
            <w:proofErr w:type="spellStart"/>
            <w:r>
              <w:rPr>
                <w:sz w:val="16"/>
                <w:szCs w:val="16"/>
              </w:rPr>
              <w:t>oporaviti</w:t>
            </w:r>
            <w:proofErr w:type="spellEnd"/>
            <w:r>
              <w:rPr>
                <w:sz w:val="16"/>
                <w:szCs w:val="16"/>
              </w:rPr>
              <w:t>.</w:t>
            </w:r>
          </w:p>
          <w:p w14:paraId="0FAA63D5" w14:textId="6AB6D8C7"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skladišti</w:t>
            </w:r>
            <w:proofErr w:type="spellEnd"/>
            <w:r>
              <w:rPr>
                <w:sz w:val="16"/>
                <w:szCs w:val="16"/>
              </w:rPr>
              <w:t xml:space="preserve"> </w:t>
            </w:r>
            <w:proofErr w:type="spellStart"/>
            <w:r>
              <w:rPr>
                <w:sz w:val="16"/>
                <w:szCs w:val="16"/>
              </w:rPr>
              <w:t>kopije</w:t>
            </w:r>
            <w:proofErr w:type="spellEnd"/>
            <w:r>
              <w:rPr>
                <w:sz w:val="16"/>
                <w:szCs w:val="16"/>
              </w:rPr>
              <w:t xml:space="preserve"> </w:t>
            </w:r>
            <w:proofErr w:type="spellStart"/>
            <w:r>
              <w:rPr>
                <w:sz w:val="16"/>
                <w:szCs w:val="16"/>
              </w:rPr>
              <w:t>Klijentovih</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i</w:t>
            </w:r>
            <w:proofErr w:type="spellEnd"/>
            <w:r>
              <w:rPr>
                <w:sz w:val="16"/>
                <w:szCs w:val="16"/>
              </w:rPr>
              <w:t xml:space="preserve"> procedure za </w:t>
            </w:r>
            <w:proofErr w:type="spellStart"/>
            <w:r>
              <w:rPr>
                <w:sz w:val="16"/>
                <w:szCs w:val="16"/>
              </w:rPr>
              <w:t>oporavak</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na</w:t>
            </w:r>
            <w:proofErr w:type="spellEnd"/>
            <w:r w:rsidR="00F160E9">
              <w:rPr>
                <w:sz w:val="16"/>
                <w:szCs w:val="16"/>
              </w:rPr>
              <w:t> </w:t>
            </w:r>
            <w:proofErr w:type="spellStart"/>
            <w:r>
              <w:rPr>
                <w:sz w:val="16"/>
                <w:szCs w:val="16"/>
              </w:rPr>
              <w:t>lokaciji</w:t>
            </w:r>
            <w:proofErr w:type="spellEnd"/>
            <w:r>
              <w:rPr>
                <w:sz w:val="16"/>
                <w:szCs w:val="16"/>
              </w:rPr>
              <w:t xml:space="preserve"> </w:t>
            </w:r>
            <w:proofErr w:type="spellStart"/>
            <w:r>
              <w:rPr>
                <w:sz w:val="16"/>
                <w:szCs w:val="16"/>
              </w:rPr>
              <w:t>koja</w:t>
            </w:r>
            <w:proofErr w:type="spellEnd"/>
            <w:r>
              <w:rPr>
                <w:sz w:val="16"/>
                <w:szCs w:val="16"/>
              </w:rPr>
              <w:t xml:space="preserve"> se </w:t>
            </w:r>
            <w:proofErr w:type="spellStart"/>
            <w:r>
              <w:rPr>
                <w:sz w:val="16"/>
                <w:szCs w:val="16"/>
              </w:rPr>
              <w:t>razlikuje</w:t>
            </w:r>
            <w:proofErr w:type="spellEnd"/>
            <w:r>
              <w:rPr>
                <w:sz w:val="16"/>
                <w:szCs w:val="16"/>
              </w:rPr>
              <w:t xml:space="preserve"> od one </w:t>
            </w:r>
            <w:proofErr w:type="spellStart"/>
            <w:r>
              <w:rPr>
                <w:sz w:val="16"/>
                <w:szCs w:val="16"/>
              </w:rPr>
              <w:t>na</w:t>
            </w:r>
            <w:proofErr w:type="spellEnd"/>
            <w:r>
              <w:rPr>
                <w:sz w:val="16"/>
                <w:szCs w:val="16"/>
              </w:rPr>
              <w:t xml:space="preserve"> </w:t>
            </w:r>
            <w:proofErr w:type="spellStart"/>
            <w:r>
              <w:rPr>
                <w:sz w:val="16"/>
                <w:szCs w:val="16"/>
              </w:rPr>
              <w:t>kojoj</w:t>
            </w:r>
            <w:proofErr w:type="spellEnd"/>
            <w:r>
              <w:rPr>
                <w:sz w:val="16"/>
                <w:szCs w:val="16"/>
              </w:rPr>
              <w:t xml:space="preserve"> se </w:t>
            </w:r>
            <w:proofErr w:type="spellStart"/>
            <w:r>
              <w:rPr>
                <w:sz w:val="16"/>
                <w:szCs w:val="16"/>
              </w:rPr>
              <w:t>nalazi</w:t>
            </w:r>
            <w:proofErr w:type="spellEnd"/>
            <w:r>
              <w:rPr>
                <w:sz w:val="16"/>
                <w:szCs w:val="16"/>
              </w:rPr>
              <w:t xml:space="preserve"> </w:t>
            </w:r>
            <w:proofErr w:type="spellStart"/>
            <w:r>
              <w:rPr>
                <w:sz w:val="16"/>
                <w:szCs w:val="16"/>
              </w:rPr>
              <w:t>primarna</w:t>
            </w:r>
            <w:proofErr w:type="spellEnd"/>
            <w:r>
              <w:rPr>
                <w:sz w:val="16"/>
                <w:szCs w:val="16"/>
              </w:rPr>
              <w:t xml:space="preserve"> </w:t>
            </w:r>
            <w:proofErr w:type="spellStart"/>
            <w:r>
              <w:rPr>
                <w:sz w:val="16"/>
                <w:szCs w:val="16"/>
              </w:rPr>
              <w:t>računarska</w:t>
            </w:r>
            <w:proofErr w:type="spellEnd"/>
            <w:r>
              <w:rPr>
                <w:sz w:val="16"/>
                <w:szCs w:val="16"/>
              </w:rPr>
              <w:t xml:space="preserve"> </w:t>
            </w:r>
            <w:proofErr w:type="spellStart"/>
            <w:r>
              <w:rPr>
                <w:sz w:val="16"/>
                <w:szCs w:val="16"/>
              </w:rPr>
              <w:t>oprema</w:t>
            </w:r>
            <w:proofErr w:type="spellEnd"/>
            <w:r>
              <w:rPr>
                <w:sz w:val="16"/>
                <w:szCs w:val="16"/>
              </w:rPr>
              <w:t xml:space="preserve"> </w:t>
            </w:r>
            <w:proofErr w:type="spellStart"/>
            <w:r>
              <w:rPr>
                <w:sz w:val="16"/>
                <w:szCs w:val="16"/>
              </w:rPr>
              <w:t>koja</w:t>
            </w:r>
            <w:proofErr w:type="spellEnd"/>
            <w:r>
              <w:rPr>
                <w:sz w:val="16"/>
                <w:szCs w:val="16"/>
              </w:rPr>
              <w:t xml:space="preserve"> </w:t>
            </w:r>
            <w:proofErr w:type="spellStart"/>
            <w:r>
              <w:rPr>
                <w:sz w:val="16"/>
                <w:szCs w:val="16"/>
              </w:rPr>
              <w:t>obrađuje</w:t>
            </w:r>
            <w:proofErr w:type="spellEnd"/>
            <w:r>
              <w:rPr>
                <w:sz w:val="16"/>
                <w:szCs w:val="16"/>
              </w:rPr>
              <w:t xml:space="preserve"> </w:t>
            </w:r>
            <w:proofErr w:type="spellStart"/>
            <w:r>
              <w:rPr>
                <w:sz w:val="16"/>
                <w:szCs w:val="16"/>
              </w:rPr>
              <w:t>Klijentove</w:t>
            </w:r>
            <w:proofErr w:type="spellEnd"/>
            <w:r>
              <w:rPr>
                <w:sz w:val="16"/>
                <w:szCs w:val="16"/>
              </w:rPr>
              <w:t xml:space="preserve"> </w:t>
            </w:r>
            <w:proofErr w:type="spellStart"/>
            <w:r>
              <w:rPr>
                <w:sz w:val="16"/>
                <w:szCs w:val="16"/>
              </w:rPr>
              <w:t>podatke</w:t>
            </w:r>
            <w:proofErr w:type="spellEnd"/>
            <w:r>
              <w:rPr>
                <w:sz w:val="16"/>
                <w:szCs w:val="16"/>
              </w:rPr>
              <w:t xml:space="preserve"> </w:t>
            </w:r>
            <w:r w:rsidR="00F160E9">
              <w:rPr>
                <w:sz w:val="16"/>
                <w:szCs w:val="16"/>
              </w:rPr>
              <w:t>I </w:t>
            </w:r>
            <w:proofErr w:type="spellStart"/>
            <w:r>
              <w:rPr>
                <w:sz w:val="16"/>
                <w:szCs w:val="16"/>
              </w:rPr>
              <w:t>Podatke</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primenjuje</w:t>
            </w:r>
            <w:proofErr w:type="spellEnd"/>
            <w:r>
              <w:rPr>
                <w:sz w:val="16"/>
                <w:szCs w:val="16"/>
              </w:rPr>
              <w:t xml:space="preserve"> </w:t>
            </w:r>
            <w:proofErr w:type="spellStart"/>
            <w:r>
              <w:rPr>
                <w:sz w:val="16"/>
                <w:szCs w:val="16"/>
              </w:rPr>
              <w:t>određene</w:t>
            </w:r>
            <w:proofErr w:type="spellEnd"/>
            <w:r>
              <w:rPr>
                <w:sz w:val="16"/>
                <w:szCs w:val="16"/>
              </w:rPr>
              <w:t xml:space="preserve"> procedure </w:t>
            </w:r>
            <w:proofErr w:type="spellStart"/>
            <w:r>
              <w:rPr>
                <w:sz w:val="16"/>
                <w:szCs w:val="16"/>
              </w:rPr>
              <w:t>koje</w:t>
            </w:r>
            <w:proofErr w:type="spellEnd"/>
            <w:r>
              <w:rPr>
                <w:sz w:val="16"/>
                <w:szCs w:val="16"/>
              </w:rPr>
              <w:t xml:space="preserve"> </w:t>
            </w:r>
            <w:proofErr w:type="spellStart"/>
            <w:r>
              <w:rPr>
                <w:sz w:val="16"/>
                <w:szCs w:val="16"/>
              </w:rPr>
              <w:t>regulišu</w:t>
            </w:r>
            <w:proofErr w:type="spellEnd"/>
            <w:r>
              <w:rPr>
                <w:sz w:val="16"/>
                <w:szCs w:val="16"/>
              </w:rPr>
              <w:t xml:space="preserve"> </w:t>
            </w:r>
            <w:proofErr w:type="spellStart"/>
            <w:r>
              <w:rPr>
                <w:sz w:val="16"/>
                <w:szCs w:val="16"/>
              </w:rPr>
              <w:t>pristup</w:t>
            </w:r>
            <w:proofErr w:type="spellEnd"/>
            <w:r>
              <w:rPr>
                <w:sz w:val="16"/>
                <w:szCs w:val="16"/>
              </w:rPr>
              <w:t xml:space="preserve"> </w:t>
            </w:r>
            <w:proofErr w:type="spellStart"/>
            <w:r>
              <w:rPr>
                <w:sz w:val="16"/>
                <w:szCs w:val="16"/>
              </w:rPr>
              <w:t>kopijama</w:t>
            </w:r>
            <w:proofErr w:type="spellEnd"/>
            <w:r>
              <w:rPr>
                <w:sz w:val="16"/>
                <w:szCs w:val="16"/>
              </w:rPr>
              <w:t xml:space="preserve"> </w:t>
            </w:r>
            <w:proofErr w:type="spellStart"/>
            <w:r>
              <w:rPr>
                <w:sz w:val="16"/>
                <w:szCs w:val="16"/>
              </w:rPr>
              <w:t>Klijentovih</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pregleda</w:t>
            </w:r>
            <w:proofErr w:type="spellEnd"/>
            <w:r>
              <w:rPr>
                <w:sz w:val="16"/>
                <w:szCs w:val="16"/>
              </w:rPr>
              <w:t xml:space="preserve"> procedure za </w:t>
            </w:r>
            <w:proofErr w:type="spellStart"/>
            <w:r>
              <w:rPr>
                <w:sz w:val="16"/>
                <w:szCs w:val="16"/>
              </w:rPr>
              <w:t>oporavak</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najmanje</w:t>
            </w:r>
            <w:proofErr w:type="spellEnd"/>
            <w:r>
              <w:rPr>
                <w:sz w:val="16"/>
                <w:szCs w:val="16"/>
              </w:rPr>
              <w:t xml:space="preserve"> </w:t>
            </w:r>
            <w:proofErr w:type="spellStart"/>
            <w:r>
              <w:rPr>
                <w:sz w:val="16"/>
                <w:szCs w:val="16"/>
              </w:rPr>
              <w:t>jednom</w:t>
            </w:r>
            <w:proofErr w:type="spellEnd"/>
            <w:r>
              <w:rPr>
                <w:sz w:val="16"/>
                <w:szCs w:val="16"/>
              </w:rPr>
              <w:t xml:space="preserve"> u </w:t>
            </w:r>
            <w:proofErr w:type="spellStart"/>
            <w:r>
              <w:rPr>
                <w:sz w:val="16"/>
                <w:szCs w:val="16"/>
              </w:rPr>
              <w:t>šest</w:t>
            </w:r>
            <w:proofErr w:type="spellEnd"/>
            <w:r>
              <w:rPr>
                <w:sz w:val="16"/>
                <w:szCs w:val="16"/>
              </w:rPr>
              <w:t xml:space="preserve"> </w:t>
            </w:r>
            <w:proofErr w:type="spellStart"/>
            <w:r>
              <w:rPr>
                <w:sz w:val="16"/>
                <w:szCs w:val="16"/>
              </w:rPr>
              <w:t>meseci</w:t>
            </w:r>
            <w:proofErr w:type="spellEnd"/>
            <w:r>
              <w:rPr>
                <w:sz w:val="16"/>
                <w:szCs w:val="16"/>
              </w:rPr>
              <w:t xml:space="preserve">, </w:t>
            </w:r>
            <w:proofErr w:type="spellStart"/>
            <w:r>
              <w:rPr>
                <w:sz w:val="16"/>
                <w:szCs w:val="16"/>
              </w:rPr>
              <w:t>osim</w:t>
            </w:r>
            <w:proofErr w:type="spellEnd"/>
            <w:r>
              <w:rPr>
                <w:sz w:val="16"/>
                <w:szCs w:val="16"/>
              </w:rPr>
              <w:t xml:space="preserve"> </w:t>
            </w:r>
            <w:proofErr w:type="spellStart"/>
            <w:r>
              <w:rPr>
                <w:sz w:val="16"/>
                <w:szCs w:val="16"/>
              </w:rPr>
              <w:t>procedura</w:t>
            </w:r>
            <w:proofErr w:type="spellEnd"/>
            <w:r>
              <w:rPr>
                <w:sz w:val="16"/>
                <w:szCs w:val="16"/>
              </w:rPr>
              <w:t xml:space="preserve"> za </w:t>
            </w:r>
            <w:proofErr w:type="spellStart"/>
            <w:r>
              <w:rPr>
                <w:sz w:val="16"/>
                <w:szCs w:val="16"/>
              </w:rPr>
              <w:t>oporavak</w:t>
            </w:r>
            <w:proofErr w:type="spellEnd"/>
            <w:r>
              <w:rPr>
                <w:sz w:val="16"/>
                <w:szCs w:val="16"/>
              </w:rPr>
              <w:t xml:space="preserve"> </w:t>
            </w:r>
            <w:proofErr w:type="spellStart"/>
            <w:r>
              <w:rPr>
                <w:sz w:val="16"/>
                <w:szCs w:val="16"/>
              </w:rPr>
              <w:t>podataka</w:t>
            </w:r>
            <w:proofErr w:type="spellEnd"/>
            <w:r>
              <w:rPr>
                <w:sz w:val="16"/>
                <w:szCs w:val="16"/>
              </w:rPr>
              <w:t xml:space="preserve"> za </w:t>
            </w:r>
            <w:proofErr w:type="spellStart"/>
            <w:r>
              <w:rPr>
                <w:sz w:val="16"/>
                <w:szCs w:val="16"/>
              </w:rPr>
              <w:t>Profesionalne</w:t>
            </w:r>
            <w:proofErr w:type="spellEnd"/>
            <w:r>
              <w:rPr>
                <w:sz w:val="16"/>
                <w:szCs w:val="16"/>
              </w:rPr>
              <w:t xml:space="preserve"> </w:t>
            </w:r>
            <w:proofErr w:type="spellStart"/>
            <w:r>
              <w:rPr>
                <w:sz w:val="16"/>
                <w:szCs w:val="16"/>
              </w:rPr>
              <w:t>usluge</w:t>
            </w:r>
            <w:proofErr w:type="spellEnd"/>
            <w:r>
              <w:rPr>
                <w:sz w:val="16"/>
                <w:szCs w:val="16"/>
              </w:rPr>
              <w:t xml:space="preserve"> </w:t>
            </w:r>
            <w:proofErr w:type="spellStart"/>
            <w:r>
              <w:rPr>
                <w:sz w:val="16"/>
                <w:szCs w:val="16"/>
              </w:rPr>
              <w:t>i</w:t>
            </w:r>
            <w:proofErr w:type="spellEnd"/>
            <w:r>
              <w:rPr>
                <w:sz w:val="16"/>
                <w:szCs w:val="16"/>
              </w:rPr>
              <w:t xml:space="preserve"> za Azure </w:t>
            </w:r>
            <w:proofErr w:type="spellStart"/>
            <w:r>
              <w:rPr>
                <w:sz w:val="16"/>
                <w:szCs w:val="16"/>
              </w:rPr>
              <w:t>usluge</w:t>
            </w:r>
            <w:proofErr w:type="spellEnd"/>
            <w:r>
              <w:rPr>
                <w:sz w:val="16"/>
                <w:szCs w:val="16"/>
              </w:rPr>
              <w:t xml:space="preserve"> za </w:t>
            </w:r>
            <w:proofErr w:type="spellStart"/>
            <w:r>
              <w:rPr>
                <w:sz w:val="16"/>
                <w:szCs w:val="16"/>
              </w:rPr>
              <w:t>državne</w:t>
            </w:r>
            <w:proofErr w:type="spellEnd"/>
            <w:r>
              <w:rPr>
                <w:sz w:val="16"/>
                <w:szCs w:val="16"/>
              </w:rPr>
              <w:t xml:space="preserve"> </w:t>
            </w:r>
            <w:proofErr w:type="spellStart"/>
            <w:r>
              <w:rPr>
                <w:sz w:val="16"/>
                <w:szCs w:val="16"/>
              </w:rPr>
              <w:t>institucije</w:t>
            </w:r>
            <w:proofErr w:type="spellEnd"/>
            <w:r>
              <w:rPr>
                <w:sz w:val="16"/>
                <w:szCs w:val="16"/>
              </w:rPr>
              <w:t xml:space="preserve">, </w:t>
            </w:r>
            <w:proofErr w:type="spellStart"/>
            <w:r>
              <w:rPr>
                <w:sz w:val="16"/>
                <w:szCs w:val="16"/>
              </w:rPr>
              <w:t>koje</w:t>
            </w:r>
            <w:proofErr w:type="spellEnd"/>
            <w:r>
              <w:rPr>
                <w:sz w:val="16"/>
                <w:szCs w:val="16"/>
              </w:rPr>
              <w:t xml:space="preserve"> se </w:t>
            </w:r>
            <w:proofErr w:type="spellStart"/>
            <w:r>
              <w:rPr>
                <w:sz w:val="16"/>
                <w:szCs w:val="16"/>
              </w:rPr>
              <w:t>pregledaju</w:t>
            </w:r>
            <w:proofErr w:type="spellEnd"/>
            <w:r>
              <w:rPr>
                <w:sz w:val="16"/>
                <w:szCs w:val="16"/>
              </w:rPr>
              <w:t xml:space="preserve"> </w:t>
            </w:r>
            <w:proofErr w:type="spellStart"/>
            <w:r>
              <w:rPr>
                <w:sz w:val="16"/>
                <w:szCs w:val="16"/>
              </w:rPr>
              <w:t>jednom</w:t>
            </w:r>
            <w:proofErr w:type="spellEnd"/>
            <w:r>
              <w:rPr>
                <w:sz w:val="16"/>
                <w:szCs w:val="16"/>
              </w:rPr>
              <w:t xml:space="preserve"> u </w:t>
            </w:r>
            <w:proofErr w:type="spellStart"/>
            <w:r>
              <w:rPr>
                <w:sz w:val="16"/>
                <w:szCs w:val="16"/>
              </w:rPr>
              <w:t>dvanaest</w:t>
            </w:r>
            <w:proofErr w:type="spellEnd"/>
            <w:r>
              <w:rPr>
                <w:sz w:val="16"/>
                <w:szCs w:val="16"/>
              </w:rPr>
              <w:t xml:space="preserve"> </w:t>
            </w:r>
            <w:proofErr w:type="spellStart"/>
            <w:r>
              <w:rPr>
                <w:sz w:val="16"/>
                <w:szCs w:val="16"/>
              </w:rPr>
              <w:t>meseci</w:t>
            </w:r>
            <w:proofErr w:type="spellEnd"/>
            <w:r>
              <w:rPr>
                <w:sz w:val="16"/>
                <w:szCs w:val="16"/>
              </w:rPr>
              <w:t>.</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evidentira</w:t>
            </w:r>
            <w:proofErr w:type="spellEnd"/>
            <w:r>
              <w:rPr>
                <w:sz w:val="16"/>
                <w:szCs w:val="16"/>
              </w:rPr>
              <w:t xml:space="preserve"> </w:t>
            </w:r>
            <w:proofErr w:type="spellStart"/>
            <w:r>
              <w:rPr>
                <w:sz w:val="16"/>
                <w:szCs w:val="16"/>
              </w:rPr>
              <w:t>pokušaje</w:t>
            </w:r>
            <w:proofErr w:type="spellEnd"/>
            <w:r>
              <w:rPr>
                <w:sz w:val="16"/>
                <w:szCs w:val="16"/>
              </w:rPr>
              <w:t xml:space="preserve"> </w:t>
            </w:r>
            <w:proofErr w:type="spellStart"/>
            <w:r>
              <w:rPr>
                <w:sz w:val="16"/>
                <w:szCs w:val="16"/>
              </w:rPr>
              <w:t>vraćanja</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uključujući</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odgovornu</w:t>
            </w:r>
            <w:proofErr w:type="spellEnd"/>
            <w:r>
              <w:rPr>
                <w:sz w:val="16"/>
                <w:szCs w:val="16"/>
              </w:rPr>
              <w:t xml:space="preserve"> </w:t>
            </w:r>
            <w:proofErr w:type="spellStart"/>
            <w:r>
              <w:rPr>
                <w:sz w:val="16"/>
                <w:szCs w:val="16"/>
              </w:rPr>
              <w:t>osobu</w:t>
            </w:r>
            <w:proofErr w:type="spellEnd"/>
            <w:r>
              <w:rPr>
                <w:sz w:val="16"/>
                <w:szCs w:val="16"/>
              </w:rPr>
              <w:t xml:space="preserve">, </w:t>
            </w:r>
            <w:proofErr w:type="spellStart"/>
            <w:r>
              <w:rPr>
                <w:sz w:val="16"/>
                <w:szCs w:val="16"/>
              </w:rPr>
              <w:t>opis</w:t>
            </w:r>
            <w:proofErr w:type="spellEnd"/>
            <w:r>
              <w:rPr>
                <w:sz w:val="16"/>
                <w:szCs w:val="16"/>
              </w:rPr>
              <w:t xml:space="preserve"> </w:t>
            </w:r>
            <w:proofErr w:type="spellStart"/>
            <w:r>
              <w:rPr>
                <w:sz w:val="16"/>
                <w:szCs w:val="16"/>
              </w:rPr>
              <w:t>vraćenih</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gde</w:t>
            </w:r>
            <w:proofErr w:type="spellEnd"/>
            <w:r>
              <w:rPr>
                <w:sz w:val="16"/>
                <w:szCs w:val="16"/>
              </w:rPr>
              <w:t xml:space="preserve"> je to </w:t>
            </w:r>
            <w:proofErr w:type="spellStart"/>
            <w:r>
              <w:rPr>
                <w:sz w:val="16"/>
                <w:szCs w:val="16"/>
              </w:rPr>
              <w:t>moguće</w:t>
            </w:r>
            <w:proofErr w:type="spellEnd"/>
            <w:r>
              <w:rPr>
                <w:sz w:val="16"/>
                <w:szCs w:val="16"/>
              </w:rPr>
              <w:t xml:space="preserve">, </w:t>
            </w:r>
            <w:proofErr w:type="spellStart"/>
            <w:r>
              <w:rPr>
                <w:sz w:val="16"/>
                <w:szCs w:val="16"/>
              </w:rPr>
              <w:t>odgovornu</w:t>
            </w:r>
            <w:proofErr w:type="spellEnd"/>
            <w:r>
              <w:rPr>
                <w:sz w:val="16"/>
                <w:szCs w:val="16"/>
              </w:rPr>
              <w:t xml:space="preserve"> </w:t>
            </w:r>
            <w:proofErr w:type="spellStart"/>
            <w:r>
              <w:rPr>
                <w:sz w:val="16"/>
                <w:szCs w:val="16"/>
              </w:rPr>
              <w:t>osobu</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podatke</w:t>
            </w:r>
            <w:proofErr w:type="spellEnd"/>
            <w:r>
              <w:rPr>
                <w:sz w:val="16"/>
                <w:szCs w:val="16"/>
              </w:rPr>
              <w:t xml:space="preserve"> koji (</w:t>
            </w:r>
            <w:proofErr w:type="spellStart"/>
            <w:r>
              <w:rPr>
                <w:sz w:val="16"/>
                <w:szCs w:val="16"/>
              </w:rPr>
              <w:t>ako</w:t>
            </w:r>
            <w:proofErr w:type="spellEnd"/>
            <w:r>
              <w:rPr>
                <w:sz w:val="16"/>
                <w:szCs w:val="16"/>
              </w:rPr>
              <w:t xml:space="preserve"> </w:t>
            </w:r>
            <w:proofErr w:type="spellStart"/>
            <w:r>
              <w:rPr>
                <w:sz w:val="16"/>
                <w:szCs w:val="16"/>
              </w:rPr>
              <w:t>postoje</w:t>
            </w:r>
            <w:proofErr w:type="spellEnd"/>
            <w:r>
              <w:rPr>
                <w:sz w:val="16"/>
                <w:szCs w:val="16"/>
              </w:rPr>
              <w:t xml:space="preserve">) </w:t>
            </w:r>
            <w:proofErr w:type="spellStart"/>
            <w:r>
              <w:rPr>
                <w:sz w:val="16"/>
                <w:szCs w:val="16"/>
              </w:rPr>
              <w:t>su</w:t>
            </w:r>
            <w:proofErr w:type="spellEnd"/>
            <w:r>
              <w:rPr>
                <w:sz w:val="16"/>
                <w:szCs w:val="16"/>
              </w:rPr>
              <w:t xml:space="preserve"> </w:t>
            </w:r>
            <w:proofErr w:type="spellStart"/>
            <w:r>
              <w:rPr>
                <w:sz w:val="16"/>
                <w:szCs w:val="16"/>
              </w:rPr>
              <w:t>morali</w:t>
            </w:r>
            <w:proofErr w:type="spellEnd"/>
            <w:r>
              <w:rPr>
                <w:sz w:val="16"/>
                <w:szCs w:val="16"/>
              </w:rPr>
              <w:t xml:space="preserve"> </w:t>
            </w:r>
            <w:proofErr w:type="spellStart"/>
            <w:r>
              <w:rPr>
                <w:sz w:val="16"/>
                <w:szCs w:val="16"/>
              </w:rPr>
              <w:t>ručno</w:t>
            </w:r>
            <w:proofErr w:type="spellEnd"/>
            <w:r>
              <w:rPr>
                <w:sz w:val="16"/>
                <w:szCs w:val="16"/>
              </w:rPr>
              <w:t xml:space="preserve"> da se </w:t>
            </w:r>
            <w:proofErr w:type="spellStart"/>
            <w:r>
              <w:rPr>
                <w:sz w:val="16"/>
                <w:szCs w:val="16"/>
              </w:rPr>
              <w:t>unesu</w:t>
            </w:r>
            <w:proofErr w:type="spellEnd"/>
            <w:r>
              <w:rPr>
                <w:sz w:val="16"/>
                <w:szCs w:val="16"/>
              </w:rPr>
              <w:t xml:space="preserve"> u </w:t>
            </w:r>
            <w:proofErr w:type="spellStart"/>
            <w:r>
              <w:rPr>
                <w:sz w:val="16"/>
                <w:szCs w:val="16"/>
              </w:rPr>
              <w:t>procesu</w:t>
            </w:r>
            <w:proofErr w:type="spellEnd"/>
            <w:r>
              <w:rPr>
                <w:sz w:val="16"/>
                <w:szCs w:val="16"/>
              </w:rPr>
              <w:t xml:space="preserve"> </w:t>
            </w:r>
            <w:proofErr w:type="spellStart"/>
            <w:r>
              <w:rPr>
                <w:sz w:val="16"/>
                <w:szCs w:val="16"/>
              </w:rPr>
              <w:t>vraćanja</w:t>
            </w:r>
            <w:proofErr w:type="spellEnd"/>
            <w:r>
              <w:rPr>
                <w:sz w:val="16"/>
                <w:szCs w:val="16"/>
              </w:rPr>
              <w:t xml:space="preserve"> </w:t>
            </w:r>
            <w:proofErr w:type="spellStart"/>
            <w:r>
              <w:rPr>
                <w:sz w:val="16"/>
                <w:szCs w:val="16"/>
              </w:rPr>
              <w:t>podataka</w:t>
            </w:r>
            <w:proofErr w:type="spellEnd"/>
            <w:r>
              <w:rPr>
                <w:sz w:val="16"/>
                <w:szCs w:val="16"/>
              </w:rPr>
              <w:t>.</w:t>
            </w:r>
          </w:p>
          <w:p w14:paraId="40B0318F" w14:textId="4334BDF4" w:rsidR="006A13BF" w:rsidRPr="00FC77AC" w:rsidRDefault="006A13BF" w:rsidP="003452D9">
            <w:pPr>
              <w:pStyle w:val="ProductList-Body"/>
              <w:spacing w:after="120"/>
            </w:pPr>
            <w:proofErr w:type="spellStart"/>
            <w:r>
              <w:rPr>
                <w:b/>
                <w:sz w:val="16"/>
                <w:szCs w:val="16"/>
              </w:rPr>
              <w:t>Zlonamerni</w:t>
            </w:r>
            <w:proofErr w:type="spellEnd"/>
            <w:r>
              <w:rPr>
                <w:b/>
                <w:sz w:val="16"/>
                <w:szCs w:val="16"/>
              </w:rPr>
              <w:t xml:space="preserve"> </w:t>
            </w:r>
            <w:proofErr w:type="spellStart"/>
            <w:r>
              <w:rPr>
                <w:b/>
                <w:sz w:val="16"/>
                <w:szCs w:val="16"/>
              </w:rPr>
              <w:t>softver</w:t>
            </w:r>
            <w:proofErr w:type="spellEnd"/>
            <w:r>
              <w:rPr>
                <w:sz w:val="16"/>
                <w:szCs w:val="16"/>
              </w:rPr>
              <w:t xml:space="preserve">. Microsoft </w:t>
            </w:r>
            <w:proofErr w:type="spellStart"/>
            <w:r>
              <w:rPr>
                <w:sz w:val="16"/>
                <w:szCs w:val="16"/>
              </w:rPr>
              <w:t>ima</w:t>
            </w:r>
            <w:proofErr w:type="spellEnd"/>
            <w:r>
              <w:rPr>
                <w:sz w:val="16"/>
                <w:szCs w:val="16"/>
              </w:rPr>
              <w:t xml:space="preserve"> </w:t>
            </w:r>
            <w:proofErr w:type="spellStart"/>
            <w:r>
              <w:rPr>
                <w:sz w:val="16"/>
                <w:szCs w:val="16"/>
              </w:rPr>
              <w:t>kontrole</w:t>
            </w:r>
            <w:proofErr w:type="spellEnd"/>
            <w:r>
              <w:rPr>
                <w:sz w:val="16"/>
                <w:szCs w:val="16"/>
              </w:rPr>
              <w:t xml:space="preserve"> za </w:t>
            </w:r>
            <w:proofErr w:type="spellStart"/>
            <w:r>
              <w:rPr>
                <w:sz w:val="16"/>
                <w:szCs w:val="16"/>
              </w:rPr>
              <w:t>zaštitu</w:t>
            </w:r>
            <w:proofErr w:type="spellEnd"/>
            <w:r>
              <w:rPr>
                <w:sz w:val="16"/>
                <w:szCs w:val="16"/>
              </w:rPr>
              <w:t xml:space="preserve"> </w:t>
            </w:r>
            <w:proofErr w:type="spellStart"/>
            <w:r>
              <w:rPr>
                <w:sz w:val="16"/>
                <w:szCs w:val="16"/>
              </w:rPr>
              <w:t>od</w:t>
            </w:r>
            <w:proofErr w:type="spellEnd"/>
            <w:r>
              <w:rPr>
                <w:sz w:val="16"/>
                <w:szCs w:val="16"/>
              </w:rPr>
              <w:t xml:space="preserve"> </w:t>
            </w:r>
            <w:proofErr w:type="spellStart"/>
            <w:r>
              <w:rPr>
                <w:sz w:val="16"/>
                <w:szCs w:val="16"/>
              </w:rPr>
              <w:t>malvera</w:t>
            </w:r>
            <w:proofErr w:type="spellEnd"/>
            <w:r>
              <w:rPr>
                <w:sz w:val="16"/>
                <w:szCs w:val="16"/>
              </w:rPr>
              <w:t xml:space="preserve"> </w:t>
            </w:r>
            <w:proofErr w:type="spellStart"/>
            <w:r>
              <w:rPr>
                <w:sz w:val="16"/>
                <w:szCs w:val="16"/>
              </w:rPr>
              <w:t>kojima</w:t>
            </w:r>
            <w:proofErr w:type="spellEnd"/>
            <w:r>
              <w:rPr>
                <w:sz w:val="16"/>
                <w:szCs w:val="16"/>
              </w:rPr>
              <w:t xml:space="preserve"> se </w:t>
            </w:r>
            <w:proofErr w:type="spellStart"/>
            <w:r>
              <w:rPr>
                <w:sz w:val="16"/>
                <w:szCs w:val="16"/>
              </w:rPr>
              <w:t>sprečava</w:t>
            </w:r>
            <w:proofErr w:type="spellEnd"/>
            <w:r>
              <w:rPr>
                <w:sz w:val="16"/>
                <w:szCs w:val="16"/>
              </w:rPr>
              <w:t xml:space="preserve"> da </w:t>
            </w:r>
            <w:proofErr w:type="spellStart"/>
            <w:r>
              <w:rPr>
                <w:sz w:val="16"/>
                <w:szCs w:val="16"/>
              </w:rPr>
              <w:t>zlonamerni</w:t>
            </w:r>
            <w:proofErr w:type="spellEnd"/>
            <w:r>
              <w:rPr>
                <w:sz w:val="16"/>
                <w:szCs w:val="16"/>
              </w:rPr>
              <w:t xml:space="preserve"> </w:t>
            </w:r>
            <w:proofErr w:type="spellStart"/>
            <w:r>
              <w:rPr>
                <w:sz w:val="16"/>
                <w:szCs w:val="16"/>
              </w:rPr>
              <w:t>softver</w:t>
            </w:r>
            <w:proofErr w:type="spellEnd"/>
            <w:r>
              <w:rPr>
                <w:sz w:val="16"/>
                <w:szCs w:val="16"/>
              </w:rPr>
              <w:t xml:space="preserve"> </w:t>
            </w:r>
            <w:proofErr w:type="spellStart"/>
            <w:r>
              <w:rPr>
                <w:sz w:val="16"/>
                <w:szCs w:val="16"/>
              </w:rPr>
              <w:t>neovlašćeno</w:t>
            </w:r>
            <w:proofErr w:type="spellEnd"/>
            <w:r>
              <w:rPr>
                <w:sz w:val="16"/>
                <w:szCs w:val="16"/>
              </w:rPr>
              <w:t xml:space="preserve"> </w:t>
            </w:r>
            <w:proofErr w:type="spellStart"/>
            <w:r>
              <w:rPr>
                <w:sz w:val="16"/>
                <w:szCs w:val="16"/>
              </w:rPr>
              <w:t>pristupa</w:t>
            </w:r>
            <w:proofErr w:type="spellEnd"/>
            <w:r>
              <w:rPr>
                <w:sz w:val="16"/>
                <w:szCs w:val="16"/>
              </w:rPr>
              <w:t xml:space="preserve"> </w:t>
            </w:r>
            <w:proofErr w:type="spellStart"/>
            <w:r>
              <w:rPr>
                <w:sz w:val="16"/>
                <w:szCs w:val="16"/>
              </w:rPr>
              <w:t>Klijentovim</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uključujući</w:t>
            </w:r>
            <w:proofErr w:type="spellEnd"/>
            <w:r>
              <w:rPr>
                <w:sz w:val="16"/>
                <w:szCs w:val="16"/>
              </w:rPr>
              <w:t xml:space="preserve"> </w:t>
            </w:r>
            <w:proofErr w:type="spellStart"/>
            <w:r>
              <w:rPr>
                <w:sz w:val="16"/>
                <w:szCs w:val="16"/>
              </w:rPr>
              <w:t>zlonamerni</w:t>
            </w:r>
            <w:proofErr w:type="spellEnd"/>
            <w:r>
              <w:rPr>
                <w:sz w:val="16"/>
                <w:szCs w:val="16"/>
              </w:rPr>
              <w:t xml:space="preserve"> </w:t>
            </w:r>
            <w:proofErr w:type="spellStart"/>
            <w:r>
              <w:rPr>
                <w:sz w:val="16"/>
                <w:szCs w:val="16"/>
              </w:rPr>
              <w:t>softver</w:t>
            </w:r>
            <w:proofErr w:type="spellEnd"/>
            <w:r>
              <w:rPr>
                <w:sz w:val="16"/>
                <w:szCs w:val="16"/>
              </w:rPr>
              <w:t xml:space="preserve"> koji </w:t>
            </w:r>
            <w:proofErr w:type="spellStart"/>
            <w:r>
              <w:rPr>
                <w:sz w:val="16"/>
                <w:szCs w:val="16"/>
              </w:rPr>
              <w:t>potiče</w:t>
            </w:r>
            <w:proofErr w:type="spellEnd"/>
            <w:r>
              <w:rPr>
                <w:sz w:val="16"/>
                <w:szCs w:val="16"/>
              </w:rPr>
              <w:t xml:space="preserve"> </w:t>
            </w:r>
            <w:proofErr w:type="spellStart"/>
            <w:r>
              <w:rPr>
                <w:sz w:val="16"/>
                <w:szCs w:val="16"/>
              </w:rPr>
              <w:t>sa</w:t>
            </w:r>
            <w:proofErr w:type="spellEnd"/>
            <w:r>
              <w:rPr>
                <w:sz w:val="16"/>
                <w:szCs w:val="16"/>
              </w:rPr>
              <w:t xml:space="preserve"> </w:t>
            </w:r>
            <w:proofErr w:type="spellStart"/>
            <w:r>
              <w:rPr>
                <w:sz w:val="16"/>
                <w:szCs w:val="16"/>
              </w:rPr>
              <w:t>javnih</w:t>
            </w:r>
            <w:proofErr w:type="spellEnd"/>
            <w:r>
              <w:rPr>
                <w:sz w:val="16"/>
                <w:szCs w:val="16"/>
              </w:rPr>
              <w:t xml:space="preserve"> </w:t>
            </w:r>
            <w:proofErr w:type="spellStart"/>
            <w:r>
              <w:rPr>
                <w:sz w:val="16"/>
                <w:szCs w:val="16"/>
              </w:rPr>
              <w:t>mreža</w:t>
            </w:r>
            <w:proofErr w:type="spellEnd"/>
            <w:r>
              <w:rPr>
                <w:sz w:val="16"/>
                <w:szCs w:val="16"/>
              </w:rPr>
              <w:t>.</w:t>
            </w:r>
          </w:p>
          <w:p w14:paraId="426A2233" w14:textId="77777777" w:rsidR="006A13BF" w:rsidRPr="00FC77AC" w:rsidRDefault="006A13BF" w:rsidP="003452D9">
            <w:pPr>
              <w:pStyle w:val="ProductList-Body"/>
              <w:spacing w:after="120"/>
            </w:pPr>
            <w:proofErr w:type="spellStart"/>
            <w:r>
              <w:rPr>
                <w:b/>
                <w:sz w:val="16"/>
                <w:szCs w:val="16"/>
              </w:rPr>
              <w:t>Podaci</w:t>
            </w:r>
            <w:proofErr w:type="spellEnd"/>
            <w:r>
              <w:rPr>
                <w:b/>
                <w:sz w:val="16"/>
                <w:szCs w:val="16"/>
              </w:rPr>
              <w:t xml:space="preserve"> van </w:t>
            </w:r>
            <w:proofErr w:type="spellStart"/>
            <w:r>
              <w:rPr>
                <w:b/>
                <w:sz w:val="16"/>
                <w:szCs w:val="16"/>
              </w:rPr>
              <w:t>granica</w:t>
            </w:r>
            <w:proofErr w:type="spellEnd"/>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šifruje</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omogućava</w:t>
            </w:r>
            <w:proofErr w:type="spellEnd"/>
            <w:r>
              <w:rPr>
                <w:sz w:val="16"/>
                <w:szCs w:val="16"/>
              </w:rPr>
              <w:t xml:space="preserve"> </w:t>
            </w:r>
            <w:proofErr w:type="spellStart"/>
            <w:r>
              <w:rPr>
                <w:sz w:val="16"/>
                <w:szCs w:val="16"/>
              </w:rPr>
              <w:t>Klijentu</w:t>
            </w:r>
            <w:proofErr w:type="spellEnd"/>
            <w:r>
              <w:rPr>
                <w:sz w:val="16"/>
                <w:szCs w:val="16"/>
              </w:rPr>
              <w:t xml:space="preserve"> da </w:t>
            </w:r>
            <w:proofErr w:type="spellStart"/>
            <w:r>
              <w:rPr>
                <w:sz w:val="16"/>
                <w:szCs w:val="16"/>
              </w:rPr>
              <w:t>šifruje</w:t>
            </w:r>
            <w:proofErr w:type="spellEnd"/>
            <w:r>
              <w:rPr>
                <w:sz w:val="16"/>
                <w:szCs w:val="16"/>
              </w:rPr>
              <w:t xml:space="preserve">, </w:t>
            </w:r>
            <w:proofErr w:type="spellStart"/>
            <w:r>
              <w:rPr>
                <w:sz w:val="16"/>
                <w:szCs w:val="16"/>
              </w:rPr>
              <w:t>Klijentove</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koji se </w:t>
            </w:r>
            <w:proofErr w:type="spellStart"/>
            <w:r>
              <w:rPr>
                <w:sz w:val="16"/>
                <w:szCs w:val="16"/>
              </w:rPr>
              <w:t>prenose</w:t>
            </w:r>
            <w:proofErr w:type="spellEnd"/>
            <w:r>
              <w:rPr>
                <w:sz w:val="16"/>
                <w:szCs w:val="16"/>
              </w:rPr>
              <w:t xml:space="preserve"> </w:t>
            </w:r>
            <w:proofErr w:type="spellStart"/>
            <w:r>
              <w:rPr>
                <w:sz w:val="16"/>
                <w:szCs w:val="16"/>
              </w:rPr>
              <w:t>preko</w:t>
            </w:r>
            <w:proofErr w:type="spellEnd"/>
            <w:r>
              <w:rPr>
                <w:sz w:val="16"/>
                <w:szCs w:val="16"/>
              </w:rPr>
              <w:t xml:space="preserve"> </w:t>
            </w:r>
            <w:proofErr w:type="spellStart"/>
            <w:r>
              <w:rPr>
                <w:sz w:val="16"/>
                <w:szCs w:val="16"/>
              </w:rPr>
              <w:t>javnih</w:t>
            </w:r>
            <w:proofErr w:type="spellEnd"/>
            <w:r>
              <w:rPr>
                <w:sz w:val="16"/>
                <w:szCs w:val="16"/>
              </w:rPr>
              <w:t xml:space="preserve"> </w:t>
            </w:r>
            <w:proofErr w:type="spellStart"/>
            <w:r>
              <w:rPr>
                <w:sz w:val="16"/>
                <w:szCs w:val="16"/>
              </w:rPr>
              <w:t>mreža</w:t>
            </w:r>
            <w:proofErr w:type="spellEnd"/>
            <w:r>
              <w:rPr>
                <w:sz w:val="16"/>
                <w:szCs w:val="16"/>
              </w:rPr>
              <w:t>.</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ograničava</w:t>
            </w:r>
            <w:proofErr w:type="spellEnd"/>
            <w:r>
              <w:rPr>
                <w:sz w:val="16"/>
                <w:szCs w:val="16"/>
              </w:rPr>
              <w:t xml:space="preserve"> </w:t>
            </w:r>
            <w:proofErr w:type="spellStart"/>
            <w:r>
              <w:rPr>
                <w:sz w:val="16"/>
                <w:szCs w:val="16"/>
              </w:rPr>
              <w:t>pristup</w:t>
            </w:r>
            <w:proofErr w:type="spellEnd"/>
            <w:r>
              <w:rPr>
                <w:sz w:val="16"/>
                <w:szCs w:val="16"/>
              </w:rPr>
              <w:t xml:space="preserve"> </w:t>
            </w:r>
            <w:proofErr w:type="spellStart"/>
            <w:r>
              <w:rPr>
                <w:sz w:val="16"/>
                <w:szCs w:val="16"/>
              </w:rPr>
              <w:t>Klijentovim</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koji se </w:t>
            </w:r>
            <w:proofErr w:type="spellStart"/>
            <w:r>
              <w:rPr>
                <w:sz w:val="16"/>
                <w:szCs w:val="16"/>
              </w:rPr>
              <w:t>nalaze</w:t>
            </w:r>
            <w:proofErr w:type="spellEnd"/>
            <w:r>
              <w:rPr>
                <w:sz w:val="16"/>
                <w:szCs w:val="16"/>
              </w:rPr>
              <w:t xml:space="preserve"> </w:t>
            </w:r>
            <w:proofErr w:type="spellStart"/>
            <w:r>
              <w:rPr>
                <w:sz w:val="16"/>
                <w:szCs w:val="16"/>
              </w:rPr>
              <w:t>na</w:t>
            </w:r>
            <w:proofErr w:type="spellEnd"/>
            <w:r>
              <w:rPr>
                <w:sz w:val="16"/>
                <w:szCs w:val="16"/>
              </w:rPr>
              <w:t xml:space="preserve"> </w:t>
            </w:r>
            <w:proofErr w:type="spellStart"/>
            <w:r>
              <w:rPr>
                <w:sz w:val="16"/>
                <w:szCs w:val="16"/>
              </w:rPr>
              <w:t>medijumima</w:t>
            </w:r>
            <w:proofErr w:type="spellEnd"/>
            <w:r>
              <w:rPr>
                <w:sz w:val="16"/>
                <w:szCs w:val="16"/>
              </w:rPr>
              <w:t xml:space="preserve"> koji se </w:t>
            </w:r>
            <w:proofErr w:type="spellStart"/>
            <w:r>
              <w:rPr>
                <w:sz w:val="16"/>
                <w:szCs w:val="16"/>
              </w:rPr>
              <w:t>iznose</w:t>
            </w:r>
            <w:proofErr w:type="spellEnd"/>
            <w:r>
              <w:rPr>
                <w:sz w:val="16"/>
                <w:szCs w:val="16"/>
              </w:rPr>
              <w:t xml:space="preserve"> </w:t>
            </w:r>
            <w:proofErr w:type="spellStart"/>
            <w:r>
              <w:rPr>
                <w:sz w:val="16"/>
                <w:szCs w:val="16"/>
              </w:rPr>
              <w:t>iz</w:t>
            </w:r>
            <w:proofErr w:type="spellEnd"/>
            <w:r>
              <w:rPr>
                <w:sz w:val="16"/>
                <w:szCs w:val="16"/>
              </w:rPr>
              <w:t xml:space="preserve"> </w:t>
            </w:r>
            <w:proofErr w:type="spellStart"/>
            <w:r>
              <w:rPr>
                <w:sz w:val="16"/>
                <w:szCs w:val="16"/>
              </w:rPr>
              <w:t>objekata</w:t>
            </w:r>
            <w:proofErr w:type="spellEnd"/>
            <w:r>
              <w:rPr>
                <w:sz w:val="16"/>
                <w:szCs w:val="16"/>
              </w:rPr>
              <w:t>.</w:t>
            </w:r>
          </w:p>
          <w:p w14:paraId="6B5787D7" w14:textId="1F458867" w:rsidR="006A13BF" w:rsidRPr="000720BF" w:rsidRDefault="006A13BF" w:rsidP="003452D9">
            <w:pPr>
              <w:pStyle w:val="ProductList-Body"/>
              <w:spacing w:after="120"/>
              <w:rPr>
                <w:sz w:val="16"/>
                <w:szCs w:val="16"/>
              </w:rPr>
            </w:pPr>
            <w:proofErr w:type="spellStart"/>
            <w:r>
              <w:rPr>
                <w:b/>
                <w:sz w:val="16"/>
                <w:szCs w:val="16"/>
              </w:rPr>
              <w:t>Evidentiranje</w:t>
            </w:r>
            <w:proofErr w:type="spellEnd"/>
            <w:r>
              <w:rPr>
                <w:b/>
                <w:sz w:val="16"/>
                <w:szCs w:val="16"/>
              </w:rPr>
              <w:t xml:space="preserve"> </w:t>
            </w:r>
            <w:proofErr w:type="spellStart"/>
            <w:r>
              <w:rPr>
                <w:b/>
                <w:sz w:val="16"/>
                <w:szCs w:val="16"/>
              </w:rPr>
              <w:t>događaja</w:t>
            </w:r>
            <w:proofErr w:type="spellEnd"/>
            <w:r>
              <w:rPr>
                <w:sz w:val="16"/>
                <w:szCs w:val="16"/>
              </w:rPr>
              <w:t xml:space="preserve">. Microsoft </w:t>
            </w:r>
            <w:proofErr w:type="spellStart"/>
            <w:r>
              <w:rPr>
                <w:sz w:val="16"/>
                <w:szCs w:val="16"/>
              </w:rPr>
              <w:t>evidentira</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omogućava</w:t>
            </w:r>
            <w:proofErr w:type="spellEnd"/>
            <w:r>
              <w:rPr>
                <w:sz w:val="16"/>
                <w:szCs w:val="16"/>
              </w:rPr>
              <w:t xml:space="preserve"> </w:t>
            </w:r>
            <w:proofErr w:type="spellStart"/>
            <w:r>
              <w:rPr>
                <w:sz w:val="16"/>
                <w:szCs w:val="16"/>
              </w:rPr>
              <w:t>Klijentu</w:t>
            </w:r>
            <w:proofErr w:type="spellEnd"/>
            <w:r>
              <w:rPr>
                <w:sz w:val="16"/>
                <w:szCs w:val="16"/>
              </w:rPr>
              <w:t xml:space="preserve"> da </w:t>
            </w:r>
            <w:proofErr w:type="spellStart"/>
            <w:r>
              <w:rPr>
                <w:sz w:val="16"/>
                <w:szCs w:val="16"/>
              </w:rPr>
              <w:t>evidentira</w:t>
            </w:r>
            <w:proofErr w:type="spellEnd"/>
            <w:r>
              <w:rPr>
                <w:sz w:val="16"/>
                <w:szCs w:val="16"/>
              </w:rPr>
              <w:t xml:space="preserve">, </w:t>
            </w:r>
            <w:proofErr w:type="spellStart"/>
            <w:r>
              <w:rPr>
                <w:sz w:val="16"/>
                <w:szCs w:val="16"/>
              </w:rPr>
              <w:t>pristupa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koristi</w:t>
            </w:r>
            <w:proofErr w:type="spellEnd"/>
            <w:r>
              <w:rPr>
                <w:sz w:val="16"/>
                <w:szCs w:val="16"/>
              </w:rPr>
              <w:t xml:space="preserve"> </w:t>
            </w:r>
            <w:proofErr w:type="spellStart"/>
            <w:r>
              <w:rPr>
                <w:sz w:val="16"/>
                <w:szCs w:val="16"/>
              </w:rPr>
              <w:t>informacione</w:t>
            </w:r>
            <w:proofErr w:type="spellEnd"/>
            <w:r>
              <w:rPr>
                <w:sz w:val="16"/>
                <w:szCs w:val="16"/>
              </w:rPr>
              <w:t xml:space="preserve"> </w:t>
            </w:r>
            <w:proofErr w:type="spellStart"/>
            <w:r>
              <w:rPr>
                <w:sz w:val="16"/>
                <w:szCs w:val="16"/>
              </w:rPr>
              <w:t>sisteme</w:t>
            </w:r>
            <w:proofErr w:type="spellEnd"/>
            <w:r>
              <w:rPr>
                <w:sz w:val="16"/>
                <w:szCs w:val="16"/>
              </w:rPr>
              <w:t xml:space="preserve"> koji </w:t>
            </w:r>
            <w:proofErr w:type="spellStart"/>
            <w:r>
              <w:rPr>
                <w:sz w:val="16"/>
                <w:szCs w:val="16"/>
              </w:rPr>
              <w:t>sadrže</w:t>
            </w:r>
            <w:proofErr w:type="spellEnd"/>
            <w:r>
              <w:rPr>
                <w:sz w:val="16"/>
                <w:szCs w:val="16"/>
              </w:rPr>
              <w:t xml:space="preserve"> </w:t>
            </w:r>
            <w:proofErr w:type="spellStart"/>
            <w:r>
              <w:rPr>
                <w:sz w:val="16"/>
                <w:szCs w:val="16"/>
              </w:rPr>
              <w:t>Klijentove</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tako</w:t>
            </w:r>
            <w:proofErr w:type="spellEnd"/>
            <w:r>
              <w:rPr>
                <w:sz w:val="16"/>
                <w:szCs w:val="16"/>
              </w:rPr>
              <w:t xml:space="preserve"> </w:t>
            </w:r>
            <w:proofErr w:type="spellStart"/>
            <w:r>
              <w:rPr>
                <w:sz w:val="16"/>
                <w:szCs w:val="16"/>
              </w:rPr>
              <w:t>što</w:t>
            </w:r>
            <w:proofErr w:type="spellEnd"/>
            <w:r>
              <w:rPr>
                <w:sz w:val="16"/>
                <w:szCs w:val="16"/>
              </w:rPr>
              <w:t xml:space="preserve"> </w:t>
            </w:r>
            <w:proofErr w:type="spellStart"/>
            <w:r>
              <w:rPr>
                <w:sz w:val="16"/>
                <w:szCs w:val="16"/>
              </w:rPr>
              <w:t>registruje</w:t>
            </w:r>
            <w:proofErr w:type="spellEnd"/>
            <w:r>
              <w:rPr>
                <w:sz w:val="16"/>
                <w:szCs w:val="16"/>
              </w:rPr>
              <w:t xml:space="preserve"> ID </w:t>
            </w:r>
            <w:proofErr w:type="spellStart"/>
            <w:r>
              <w:rPr>
                <w:sz w:val="16"/>
                <w:szCs w:val="16"/>
              </w:rPr>
              <w:t>pristupa</w:t>
            </w:r>
            <w:proofErr w:type="spellEnd"/>
            <w:r>
              <w:rPr>
                <w:sz w:val="16"/>
                <w:szCs w:val="16"/>
              </w:rPr>
              <w:t xml:space="preserve">, </w:t>
            </w:r>
            <w:proofErr w:type="spellStart"/>
            <w:r>
              <w:rPr>
                <w:sz w:val="16"/>
                <w:szCs w:val="16"/>
              </w:rPr>
              <w:t>vreme</w:t>
            </w:r>
            <w:proofErr w:type="spellEnd"/>
            <w:r>
              <w:rPr>
                <w:sz w:val="16"/>
                <w:szCs w:val="16"/>
              </w:rPr>
              <w:t xml:space="preserve"> </w:t>
            </w:r>
            <w:proofErr w:type="spellStart"/>
            <w:r>
              <w:rPr>
                <w:sz w:val="16"/>
                <w:szCs w:val="16"/>
              </w:rPr>
              <w:t>pristupa</w:t>
            </w:r>
            <w:proofErr w:type="spellEnd"/>
            <w:r>
              <w:rPr>
                <w:sz w:val="16"/>
                <w:szCs w:val="16"/>
              </w:rPr>
              <w:t xml:space="preserve">, da li je </w:t>
            </w:r>
            <w:proofErr w:type="spellStart"/>
            <w:r>
              <w:rPr>
                <w:sz w:val="16"/>
                <w:szCs w:val="16"/>
              </w:rPr>
              <w:t>dobijeno</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odbijeno</w:t>
            </w:r>
            <w:proofErr w:type="spellEnd"/>
            <w:r>
              <w:rPr>
                <w:sz w:val="16"/>
                <w:szCs w:val="16"/>
              </w:rPr>
              <w:t xml:space="preserve"> </w:t>
            </w:r>
            <w:proofErr w:type="spellStart"/>
            <w:r>
              <w:rPr>
                <w:sz w:val="16"/>
                <w:szCs w:val="16"/>
              </w:rPr>
              <w:t>ovlašćenje</w:t>
            </w:r>
            <w:proofErr w:type="spellEnd"/>
            <w:r>
              <w:rPr>
                <w:sz w:val="16"/>
                <w:szCs w:val="16"/>
              </w:rPr>
              <w:t xml:space="preserve">, </w:t>
            </w:r>
            <w:proofErr w:type="spellStart"/>
            <w:r>
              <w:rPr>
                <w:sz w:val="16"/>
                <w:szCs w:val="16"/>
              </w:rPr>
              <w:t>kao</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relevantne</w:t>
            </w:r>
            <w:proofErr w:type="spellEnd"/>
            <w:r>
              <w:rPr>
                <w:sz w:val="16"/>
                <w:szCs w:val="16"/>
              </w:rPr>
              <w:t xml:space="preserve"> </w:t>
            </w:r>
            <w:proofErr w:type="spellStart"/>
            <w:r>
              <w:rPr>
                <w:sz w:val="16"/>
                <w:szCs w:val="16"/>
              </w:rPr>
              <w:t>aktivnosti</w:t>
            </w:r>
            <w:proofErr w:type="spellEnd"/>
            <w:r>
              <w:rPr>
                <w:sz w:val="16"/>
                <w:szCs w:val="16"/>
              </w:rPr>
              <w:t>.</w:t>
            </w:r>
          </w:p>
        </w:tc>
      </w:tr>
      <w:tr w:rsidR="00510995" w:rsidRPr="00DE516F"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proofErr w:type="spellStart"/>
            <w:r>
              <w:rPr>
                <w:sz w:val="16"/>
                <w:szCs w:val="16"/>
              </w:rPr>
              <w:t>Kontrola</w:t>
            </w:r>
            <w:proofErr w:type="spellEnd"/>
            <w:r>
              <w:rPr>
                <w:sz w:val="16"/>
                <w:szCs w:val="16"/>
              </w:rPr>
              <w:t xml:space="preserve"> </w:t>
            </w:r>
            <w:proofErr w:type="spellStart"/>
            <w:r>
              <w:rPr>
                <w:sz w:val="16"/>
                <w:szCs w:val="16"/>
              </w:rPr>
              <w:t>pristupa</w:t>
            </w:r>
            <w:proofErr w:type="spellEnd"/>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proofErr w:type="spellStart"/>
            <w:r>
              <w:rPr>
                <w:b/>
                <w:sz w:val="16"/>
                <w:szCs w:val="16"/>
              </w:rPr>
              <w:t>Smernice</w:t>
            </w:r>
            <w:proofErr w:type="spellEnd"/>
            <w:r>
              <w:rPr>
                <w:b/>
                <w:sz w:val="16"/>
                <w:szCs w:val="16"/>
              </w:rPr>
              <w:t xml:space="preserve"> </w:t>
            </w:r>
            <w:proofErr w:type="spellStart"/>
            <w:r>
              <w:rPr>
                <w:b/>
                <w:sz w:val="16"/>
                <w:szCs w:val="16"/>
              </w:rPr>
              <w:t>pristupa</w:t>
            </w:r>
            <w:proofErr w:type="spellEnd"/>
            <w:r>
              <w:rPr>
                <w:sz w:val="16"/>
                <w:szCs w:val="16"/>
              </w:rPr>
              <w:t xml:space="preserve">. Microsoft </w:t>
            </w:r>
            <w:proofErr w:type="spellStart"/>
            <w:r>
              <w:rPr>
                <w:sz w:val="16"/>
                <w:szCs w:val="16"/>
              </w:rPr>
              <w:t>evidentira</w:t>
            </w:r>
            <w:proofErr w:type="spellEnd"/>
            <w:r>
              <w:rPr>
                <w:sz w:val="16"/>
                <w:szCs w:val="16"/>
              </w:rPr>
              <w:t xml:space="preserve"> </w:t>
            </w:r>
            <w:proofErr w:type="spellStart"/>
            <w:r>
              <w:rPr>
                <w:sz w:val="16"/>
                <w:szCs w:val="16"/>
              </w:rPr>
              <w:t>bezbednosne</w:t>
            </w:r>
            <w:proofErr w:type="spellEnd"/>
            <w:r>
              <w:rPr>
                <w:sz w:val="16"/>
                <w:szCs w:val="16"/>
              </w:rPr>
              <w:t xml:space="preserve"> </w:t>
            </w:r>
            <w:proofErr w:type="spellStart"/>
            <w:r>
              <w:rPr>
                <w:sz w:val="16"/>
                <w:szCs w:val="16"/>
              </w:rPr>
              <w:t>privilegije</w:t>
            </w:r>
            <w:proofErr w:type="spellEnd"/>
            <w:r>
              <w:rPr>
                <w:sz w:val="16"/>
                <w:szCs w:val="16"/>
              </w:rPr>
              <w:t xml:space="preserve"> </w:t>
            </w:r>
            <w:proofErr w:type="spellStart"/>
            <w:r>
              <w:rPr>
                <w:sz w:val="16"/>
                <w:szCs w:val="16"/>
              </w:rPr>
              <w:t>pojedinaca</w:t>
            </w:r>
            <w:proofErr w:type="spellEnd"/>
            <w:r>
              <w:rPr>
                <w:sz w:val="16"/>
                <w:szCs w:val="16"/>
              </w:rPr>
              <w:t xml:space="preserve"> koji </w:t>
            </w:r>
            <w:proofErr w:type="spellStart"/>
            <w:r>
              <w:rPr>
                <w:sz w:val="16"/>
                <w:szCs w:val="16"/>
              </w:rPr>
              <w:t>imaju</w:t>
            </w:r>
            <w:proofErr w:type="spellEnd"/>
            <w:r>
              <w:rPr>
                <w:sz w:val="16"/>
                <w:szCs w:val="16"/>
              </w:rPr>
              <w:t xml:space="preserve"> </w:t>
            </w:r>
            <w:proofErr w:type="spellStart"/>
            <w:r>
              <w:rPr>
                <w:sz w:val="16"/>
                <w:szCs w:val="16"/>
              </w:rPr>
              <w:t>pristup</w:t>
            </w:r>
            <w:proofErr w:type="spellEnd"/>
            <w:r>
              <w:rPr>
                <w:sz w:val="16"/>
                <w:szCs w:val="16"/>
              </w:rPr>
              <w:t xml:space="preserve"> </w:t>
            </w:r>
            <w:proofErr w:type="spellStart"/>
            <w:r>
              <w:rPr>
                <w:sz w:val="16"/>
                <w:szCs w:val="16"/>
              </w:rPr>
              <w:t>Klijentovim</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w:t>
            </w:r>
          </w:p>
          <w:p w14:paraId="2090F4FF" w14:textId="77777777" w:rsidR="006A13BF" w:rsidRPr="00FC77AC" w:rsidRDefault="006A13BF" w:rsidP="003452D9">
            <w:pPr>
              <w:pStyle w:val="ProductList-Body"/>
              <w:spacing w:after="120"/>
            </w:pPr>
            <w:proofErr w:type="spellStart"/>
            <w:r>
              <w:rPr>
                <w:b/>
                <w:sz w:val="16"/>
                <w:szCs w:val="16"/>
              </w:rPr>
              <w:t>Ovlašćenje</w:t>
            </w:r>
            <w:proofErr w:type="spellEnd"/>
            <w:r>
              <w:rPr>
                <w:b/>
                <w:sz w:val="16"/>
                <w:szCs w:val="16"/>
              </w:rPr>
              <w:t xml:space="preserve"> za </w:t>
            </w:r>
            <w:proofErr w:type="spellStart"/>
            <w:r>
              <w:rPr>
                <w:b/>
                <w:sz w:val="16"/>
                <w:szCs w:val="16"/>
              </w:rPr>
              <w:t>pristup</w:t>
            </w:r>
            <w:proofErr w:type="spellEnd"/>
          </w:p>
          <w:p w14:paraId="741395AD" w14:textId="15D35C4D"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vodi</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ažurira</w:t>
            </w:r>
            <w:proofErr w:type="spellEnd"/>
            <w:r>
              <w:rPr>
                <w:sz w:val="16"/>
                <w:szCs w:val="16"/>
              </w:rPr>
              <w:t xml:space="preserve"> </w:t>
            </w:r>
            <w:proofErr w:type="spellStart"/>
            <w:r>
              <w:rPr>
                <w:sz w:val="16"/>
                <w:szCs w:val="16"/>
              </w:rPr>
              <w:t>evidenciju</w:t>
            </w:r>
            <w:proofErr w:type="spellEnd"/>
            <w:r>
              <w:rPr>
                <w:sz w:val="16"/>
                <w:szCs w:val="16"/>
              </w:rPr>
              <w:t xml:space="preserve"> o </w:t>
            </w:r>
            <w:proofErr w:type="spellStart"/>
            <w:r>
              <w:rPr>
                <w:sz w:val="16"/>
                <w:szCs w:val="16"/>
              </w:rPr>
              <w:t>osoblju</w:t>
            </w:r>
            <w:proofErr w:type="spellEnd"/>
            <w:r>
              <w:rPr>
                <w:sz w:val="16"/>
                <w:szCs w:val="16"/>
              </w:rPr>
              <w:t xml:space="preserve"> </w:t>
            </w:r>
            <w:proofErr w:type="spellStart"/>
            <w:r>
              <w:rPr>
                <w:sz w:val="16"/>
                <w:szCs w:val="16"/>
              </w:rPr>
              <w:t>ovlašćenom</w:t>
            </w:r>
            <w:proofErr w:type="spellEnd"/>
            <w:r>
              <w:rPr>
                <w:sz w:val="16"/>
                <w:szCs w:val="16"/>
              </w:rPr>
              <w:t xml:space="preserve"> za </w:t>
            </w:r>
            <w:proofErr w:type="spellStart"/>
            <w:r>
              <w:rPr>
                <w:sz w:val="16"/>
                <w:szCs w:val="16"/>
              </w:rPr>
              <w:t>pristup</w:t>
            </w:r>
            <w:proofErr w:type="spellEnd"/>
            <w:r>
              <w:rPr>
                <w:sz w:val="16"/>
                <w:szCs w:val="16"/>
              </w:rPr>
              <w:t xml:space="preserve"> Microsoft </w:t>
            </w:r>
            <w:proofErr w:type="spellStart"/>
            <w:r>
              <w:rPr>
                <w:sz w:val="16"/>
                <w:szCs w:val="16"/>
              </w:rPr>
              <w:t>sistemima</w:t>
            </w:r>
            <w:proofErr w:type="spellEnd"/>
            <w:r>
              <w:rPr>
                <w:sz w:val="16"/>
                <w:szCs w:val="16"/>
              </w:rPr>
              <w:t xml:space="preserve"> koji </w:t>
            </w:r>
            <w:proofErr w:type="spellStart"/>
            <w:r>
              <w:rPr>
                <w:sz w:val="16"/>
                <w:szCs w:val="16"/>
              </w:rPr>
              <w:t>sadrže</w:t>
            </w:r>
            <w:proofErr w:type="spellEnd"/>
            <w:r>
              <w:rPr>
                <w:sz w:val="16"/>
                <w:szCs w:val="16"/>
              </w:rPr>
              <w:t xml:space="preserve"> </w:t>
            </w:r>
            <w:proofErr w:type="spellStart"/>
            <w:r>
              <w:rPr>
                <w:sz w:val="16"/>
                <w:szCs w:val="16"/>
              </w:rPr>
              <w:t>Klijentove</w:t>
            </w:r>
            <w:proofErr w:type="spellEnd"/>
            <w:r>
              <w:rPr>
                <w:sz w:val="16"/>
                <w:szCs w:val="16"/>
              </w:rPr>
              <w:t xml:space="preserve"> </w:t>
            </w:r>
            <w:proofErr w:type="spellStart"/>
            <w:r>
              <w:rPr>
                <w:sz w:val="16"/>
                <w:szCs w:val="16"/>
              </w:rPr>
              <w:t>podatke</w:t>
            </w:r>
            <w:proofErr w:type="spellEnd"/>
            <w:r>
              <w:rPr>
                <w:sz w:val="16"/>
                <w:szCs w:val="16"/>
              </w:rPr>
              <w:t xml:space="preserve"> </w:t>
            </w:r>
            <w:r w:rsidR="00E850C5">
              <w:rPr>
                <w:sz w:val="16"/>
                <w:szCs w:val="16"/>
              </w:rPr>
              <w:t>I </w:t>
            </w:r>
            <w:proofErr w:type="spellStart"/>
            <w:r>
              <w:rPr>
                <w:sz w:val="16"/>
                <w:szCs w:val="16"/>
              </w:rPr>
              <w:t>Podatke</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deaktivira</w:t>
            </w:r>
            <w:proofErr w:type="spellEnd"/>
            <w:r>
              <w:rPr>
                <w:sz w:val="16"/>
                <w:szCs w:val="16"/>
              </w:rPr>
              <w:t xml:space="preserve"> </w:t>
            </w:r>
            <w:proofErr w:type="spellStart"/>
            <w:r>
              <w:rPr>
                <w:sz w:val="16"/>
                <w:szCs w:val="16"/>
              </w:rPr>
              <w:t>akreditive</w:t>
            </w:r>
            <w:proofErr w:type="spellEnd"/>
            <w:r>
              <w:rPr>
                <w:sz w:val="16"/>
                <w:szCs w:val="16"/>
              </w:rPr>
              <w:t xml:space="preserve"> za </w:t>
            </w:r>
            <w:proofErr w:type="spellStart"/>
            <w:r>
              <w:rPr>
                <w:sz w:val="16"/>
                <w:szCs w:val="16"/>
              </w:rPr>
              <w:t>potvrdu</w:t>
            </w:r>
            <w:proofErr w:type="spellEnd"/>
            <w:r>
              <w:rPr>
                <w:sz w:val="16"/>
                <w:szCs w:val="16"/>
              </w:rPr>
              <w:t xml:space="preserve"> </w:t>
            </w:r>
            <w:proofErr w:type="spellStart"/>
            <w:r>
              <w:rPr>
                <w:sz w:val="16"/>
                <w:szCs w:val="16"/>
              </w:rPr>
              <w:t>identiteta</w:t>
            </w:r>
            <w:proofErr w:type="spellEnd"/>
            <w:r>
              <w:rPr>
                <w:sz w:val="16"/>
                <w:szCs w:val="16"/>
              </w:rPr>
              <w:t xml:space="preserve"> koji </w:t>
            </w:r>
            <w:proofErr w:type="spellStart"/>
            <w:r>
              <w:rPr>
                <w:sz w:val="16"/>
                <w:szCs w:val="16"/>
              </w:rPr>
              <w:t>nisu</w:t>
            </w:r>
            <w:proofErr w:type="spellEnd"/>
            <w:r>
              <w:rPr>
                <w:sz w:val="16"/>
                <w:szCs w:val="16"/>
              </w:rPr>
              <w:t xml:space="preserve"> </w:t>
            </w:r>
            <w:proofErr w:type="spellStart"/>
            <w:r>
              <w:rPr>
                <w:sz w:val="16"/>
                <w:szCs w:val="16"/>
              </w:rPr>
              <w:t>korišćeni</w:t>
            </w:r>
            <w:proofErr w:type="spellEnd"/>
            <w:r>
              <w:rPr>
                <w:sz w:val="16"/>
                <w:szCs w:val="16"/>
              </w:rPr>
              <w:t xml:space="preserve"> u </w:t>
            </w:r>
            <w:proofErr w:type="spellStart"/>
            <w:r>
              <w:rPr>
                <w:sz w:val="16"/>
                <w:szCs w:val="16"/>
              </w:rPr>
              <w:t>periodu</w:t>
            </w:r>
            <w:proofErr w:type="spellEnd"/>
            <w:r>
              <w:rPr>
                <w:sz w:val="16"/>
                <w:szCs w:val="16"/>
              </w:rPr>
              <w:t xml:space="preserve"> </w:t>
            </w:r>
            <w:proofErr w:type="spellStart"/>
            <w:r>
              <w:rPr>
                <w:sz w:val="16"/>
                <w:szCs w:val="16"/>
              </w:rPr>
              <w:t>od</w:t>
            </w:r>
            <w:proofErr w:type="spellEnd"/>
            <w:r>
              <w:rPr>
                <w:sz w:val="16"/>
                <w:szCs w:val="16"/>
              </w:rPr>
              <w:t xml:space="preserve"> </w:t>
            </w:r>
            <w:proofErr w:type="spellStart"/>
            <w:r>
              <w:rPr>
                <w:sz w:val="16"/>
                <w:szCs w:val="16"/>
              </w:rPr>
              <w:t>najmanje</w:t>
            </w:r>
            <w:proofErr w:type="spellEnd"/>
            <w:r>
              <w:rPr>
                <w:sz w:val="16"/>
                <w:szCs w:val="16"/>
              </w:rPr>
              <w:t xml:space="preserve"> </w:t>
            </w:r>
            <w:proofErr w:type="spellStart"/>
            <w:r>
              <w:rPr>
                <w:sz w:val="16"/>
                <w:szCs w:val="16"/>
              </w:rPr>
              <w:t>šest</w:t>
            </w:r>
            <w:proofErr w:type="spellEnd"/>
            <w:r>
              <w:rPr>
                <w:sz w:val="16"/>
                <w:szCs w:val="16"/>
              </w:rPr>
              <w:t xml:space="preserve"> </w:t>
            </w:r>
            <w:proofErr w:type="spellStart"/>
            <w:r>
              <w:rPr>
                <w:sz w:val="16"/>
                <w:szCs w:val="16"/>
              </w:rPr>
              <w:t>meseci</w:t>
            </w:r>
            <w:proofErr w:type="spellEnd"/>
            <w:r>
              <w:rPr>
                <w:sz w:val="16"/>
                <w:szCs w:val="16"/>
              </w:rPr>
              <w:t>.</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identifikuje</w:t>
            </w:r>
            <w:proofErr w:type="spellEnd"/>
            <w:r>
              <w:rPr>
                <w:sz w:val="16"/>
                <w:szCs w:val="16"/>
              </w:rPr>
              <w:t xml:space="preserve"> </w:t>
            </w:r>
            <w:proofErr w:type="spellStart"/>
            <w:r>
              <w:rPr>
                <w:sz w:val="16"/>
                <w:szCs w:val="16"/>
              </w:rPr>
              <w:t>članove</w:t>
            </w:r>
            <w:proofErr w:type="spellEnd"/>
            <w:r>
              <w:rPr>
                <w:sz w:val="16"/>
                <w:szCs w:val="16"/>
              </w:rPr>
              <w:t xml:space="preserve"> </w:t>
            </w:r>
            <w:proofErr w:type="spellStart"/>
            <w:r>
              <w:rPr>
                <w:sz w:val="16"/>
                <w:szCs w:val="16"/>
              </w:rPr>
              <w:t>osoblja</w:t>
            </w:r>
            <w:proofErr w:type="spellEnd"/>
            <w:r>
              <w:rPr>
                <w:sz w:val="16"/>
                <w:szCs w:val="16"/>
              </w:rPr>
              <w:t xml:space="preserve"> koji </w:t>
            </w:r>
            <w:proofErr w:type="spellStart"/>
            <w:r>
              <w:rPr>
                <w:sz w:val="16"/>
                <w:szCs w:val="16"/>
              </w:rPr>
              <w:t>mogu</w:t>
            </w:r>
            <w:proofErr w:type="spellEnd"/>
            <w:r>
              <w:rPr>
                <w:sz w:val="16"/>
                <w:szCs w:val="16"/>
              </w:rPr>
              <w:t xml:space="preserve"> da </w:t>
            </w:r>
            <w:proofErr w:type="spellStart"/>
            <w:r>
              <w:rPr>
                <w:sz w:val="16"/>
                <w:szCs w:val="16"/>
              </w:rPr>
              <w:t>daju</w:t>
            </w:r>
            <w:proofErr w:type="spellEnd"/>
            <w:r>
              <w:rPr>
                <w:sz w:val="16"/>
                <w:szCs w:val="16"/>
              </w:rPr>
              <w:t xml:space="preserve">, </w:t>
            </w:r>
            <w:proofErr w:type="spellStart"/>
            <w:r>
              <w:rPr>
                <w:sz w:val="16"/>
                <w:szCs w:val="16"/>
              </w:rPr>
              <w:t>menjaju</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uskraćuju</w:t>
            </w:r>
            <w:proofErr w:type="spellEnd"/>
            <w:r>
              <w:rPr>
                <w:sz w:val="16"/>
                <w:szCs w:val="16"/>
              </w:rPr>
              <w:t xml:space="preserve"> </w:t>
            </w:r>
            <w:proofErr w:type="spellStart"/>
            <w:r>
              <w:rPr>
                <w:sz w:val="16"/>
                <w:szCs w:val="16"/>
              </w:rPr>
              <w:t>ovlašćeni</w:t>
            </w:r>
            <w:proofErr w:type="spellEnd"/>
            <w:r>
              <w:rPr>
                <w:sz w:val="16"/>
                <w:szCs w:val="16"/>
              </w:rPr>
              <w:t xml:space="preserve"> </w:t>
            </w:r>
            <w:proofErr w:type="spellStart"/>
            <w:r>
              <w:rPr>
                <w:sz w:val="16"/>
                <w:szCs w:val="16"/>
              </w:rPr>
              <w:t>pristup</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resursima</w:t>
            </w:r>
            <w:proofErr w:type="spellEnd"/>
            <w:r>
              <w:rPr>
                <w:sz w:val="16"/>
                <w:szCs w:val="16"/>
              </w:rPr>
              <w:t xml:space="preserve">.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vodi</w:t>
            </w:r>
            <w:proofErr w:type="spellEnd"/>
            <w:r>
              <w:rPr>
                <w:sz w:val="16"/>
                <w:szCs w:val="16"/>
              </w:rPr>
              <w:t xml:space="preserve"> </w:t>
            </w:r>
            <w:proofErr w:type="spellStart"/>
            <w:r>
              <w:rPr>
                <w:sz w:val="16"/>
                <w:szCs w:val="16"/>
              </w:rPr>
              <w:t>računa</w:t>
            </w:r>
            <w:proofErr w:type="spellEnd"/>
            <w:r>
              <w:rPr>
                <w:sz w:val="16"/>
                <w:szCs w:val="16"/>
              </w:rPr>
              <w:t xml:space="preserve"> o tome da, u </w:t>
            </w:r>
            <w:proofErr w:type="spellStart"/>
            <w:r>
              <w:rPr>
                <w:sz w:val="16"/>
                <w:szCs w:val="16"/>
              </w:rPr>
              <w:t>slučaju</w:t>
            </w:r>
            <w:proofErr w:type="spellEnd"/>
            <w:r>
              <w:rPr>
                <w:sz w:val="16"/>
                <w:szCs w:val="16"/>
              </w:rPr>
              <w:t xml:space="preserve"> da </w:t>
            </w:r>
            <w:proofErr w:type="spellStart"/>
            <w:r>
              <w:rPr>
                <w:sz w:val="16"/>
                <w:szCs w:val="16"/>
              </w:rPr>
              <w:t>više</w:t>
            </w:r>
            <w:proofErr w:type="spellEnd"/>
            <w:r>
              <w:rPr>
                <w:sz w:val="16"/>
                <w:szCs w:val="16"/>
              </w:rPr>
              <w:t xml:space="preserve"> </w:t>
            </w:r>
            <w:proofErr w:type="spellStart"/>
            <w:r>
              <w:rPr>
                <w:sz w:val="16"/>
                <w:szCs w:val="16"/>
              </w:rPr>
              <w:t>osoba</w:t>
            </w:r>
            <w:proofErr w:type="spellEnd"/>
            <w:r>
              <w:rPr>
                <w:sz w:val="16"/>
                <w:szCs w:val="16"/>
              </w:rPr>
              <w:t xml:space="preserve"> </w:t>
            </w:r>
            <w:proofErr w:type="spellStart"/>
            <w:r>
              <w:rPr>
                <w:sz w:val="16"/>
                <w:szCs w:val="16"/>
              </w:rPr>
              <w:t>ima</w:t>
            </w:r>
            <w:proofErr w:type="spellEnd"/>
            <w:r>
              <w:rPr>
                <w:sz w:val="16"/>
                <w:szCs w:val="16"/>
              </w:rPr>
              <w:t xml:space="preserve"> </w:t>
            </w:r>
            <w:proofErr w:type="spellStart"/>
            <w:r>
              <w:rPr>
                <w:sz w:val="16"/>
                <w:szCs w:val="16"/>
              </w:rPr>
              <w:t>pristup</w:t>
            </w:r>
            <w:proofErr w:type="spellEnd"/>
            <w:r>
              <w:rPr>
                <w:sz w:val="16"/>
                <w:szCs w:val="16"/>
              </w:rPr>
              <w:t xml:space="preserve"> </w:t>
            </w:r>
            <w:proofErr w:type="spellStart"/>
            <w:r>
              <w:rPr>
                <w:sz w:val="16"/>
                <w:szCs w:val="16"/>
              </w:rPr>
              <w:t>sistemima</w:t>
            </w:r>
            <w:proofErr w:type="spellEnd"/>
            <w:r>
              <w:rPr>
                <w:sz w:val="16"/>
                <w:szCs w:val="16"/>
              </w:rPr>
              <w:t xml:space="preserve"> koji </w:t>
            </w:r>
            <w:proofErr w:type="spellStart"/>
            <w:r>
              <w:rPr>
                <w:sz w:val="16"/>
                <w:szCs w:val="16"/>
              </w:rPr>
              <w:t>sadrže</w:t>
            </w:r>
            <w:proofErr w:type="spellEnd"/>
            <w:r>
              <w:rPr>
                <w:sz w:val="16"/>
                <w:szCs w:val="16"/>
              </w:rPr>
              <w:t xml:space="preserve"> </w:t>
            </w:r>
            <w:proofErr w:type="spellStart"/>
            <w:r>
              <w:rPr>
                <w:sz w:val="16"/>
                <w:szCs w:val="16"/>
              </w:rPr>
              <w:t>Klijentove</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te</w:t>
            </w:r>
            <w:proofErr w:type="spellEnd"/>
            <w:r>
              <w:rPr>
                <w:sz w:val="16"/>
                <w:szCs w:val="16"/>
              </w:rPr>
              <w:t xml:space="preserve"> </w:t>
            </w:r>
            <w:proofErr w:type="spellStart"/>
            <w:r>
              <w:rPr>
                <w:sz w:val="16"/>
                <w:szCs w:val="16"/>
              </w:rPr>
              <w:t>osobe</w:t>
            </w:r>
            <w:proofErr w:type="spellEnd"/>
            <w:r>
              <w:rPr>
                <w:sz w:val="16"/>
                <w:szCs w:val="16"/>
              </w:rPr>
              <w:t xml:space="preserve"> </w:t>
            </w:r>
            <w:proofErr w:type="spellStart"/>
            <w:r>
              <w:rPr>
                <w:sz w:val="16"/>
                <w:szCs w:val="16"/>
              </w:rPr>
              <w:t>imaju</w:t>
            </w:r>
            <w:proofErr w:type="spellEnd"/>
            <w:r>
              <w:rPr>
                <w:sz w:val="16"/>
                <w:szCs w:val="16"/>
              </w:rPr>
              <w:t xml:space="preserve"> </w:t>
            </w:r>
            <w:proofErr w:type="spellStart"/>
            <w:r>
              <w:rPr>
                <w:sz w:val="16"/>
                <w:szCs w:val="16"/>
              </w:rPr>
              <w:t>zasebne</w:t>
            </w:r>
            <w:proofErr w:type="spellEnd"/>
            <w:r>
              <w:rPr>
                <w:sz w:val="16"/>
                <w:szCs w:val="16"/>
              </w:rPr>
              <w:t xml:space="preserve"> </w:t>
            </w:r>
            <w:proofErr w:type="spellStart"/>
            <w:r>
              <w:rPr>
                <w:sz w:val="16"/>
                <w:szCs w:val="16"/>
              </w:rPr>
              <w:t>identifikatore</w:t>
            </w:r>
            <w:proofErr w:type="spellEnd"/>
            <w:r>
              <w:rPr>
                <w:sz w:val="16"/>
                <w:szCs w:val="16"/>
              </w:rPr>
              <w:t>/</w:t>
            </w:r>
            <w:proofErr w:type="spellStart"/>
            <w:r>
              <w:rPr>
                <w:sz w:val="16"/>
                <w:szCs w:val="16"/>
              </w:rPr>
              <w:t>podatke</w:t>
            </w:r>
            <w:proofErr w:type="spellEnd"/>
            <w:r>
              <w:rPr>
                <w:sz w:val="16"/>
                <w:szCs w:val="16"/>
              </w:rPr>
              <w:t xml:space="preserve"> za </w:t>
            </w:r>
            <w:proofErr w:type="spellStart"/>
            <w:r>
              <w:rPr>
                <w:sz w:val="16"/>
                <w:szCs w:val="16"/>
              </w:rPr>
              <w:t>prijavu</w:t>
            </w:r>
            <w:proofErr w:type="spellEnd"/>
            <w:r>
              <w:rPr>
                <w:sz w:val="16"/>
                <w:szCs w:val="16"/>
              </w:rPr>
              <w:t>.</w:t>
            </w:r>
          </w:p>
          <w:p w14:paraId="58546188" w14:textId="77777777" w:rsidR="006A13BF" w:rsidRPr="00FC77AC" w:rsidRDefault="006A13BF" w:rsidP="003452D9">
            <w:pPr>
              <w:pStyle w:val="ProductList-Body"/>
              <w:spacing w:after="120"/>
            </w:pPr>
            <w:proofErr w:type="spellStart"/>
            <w:r>
              <w:rPr>
                <w:b/>
                <w:sz w:val="16"/>
                <w:szCs w:val="16"/>
              </w:rPr>
              <w:t>Najmanje</w:t>
            </w:r>
            <w:proofErr w:type="spellEnd"/>
            <w:r>
              <w:rPr>
                <w:b/>
                <w:sz w:val="16"/>
                <w:szCs w:val="16"/>
              </w:rPr>
              <w:t xml:space="preserve"> </w:t>
            </w:r>
            <w:proofErr w:type="spellStart"/>
            <w:r>
              <w:rPr>
                <w:b/>
                <w:sz w:val="16"/>
                <w:szCs w:val="16"/>
              </w:rPr>
              <w:t>privilegija</w:t>
            </w:r>
            <w:proofErr w:type="spellEnd"/>
          </w:p>
          <w:p w14:paraId="382E879B" w14:textId="6636C3A0" w:rsidR="006A13BF" w:rsidRPr="00FC77AC" w:rsidRDefault="006A13BF" w:rsidP="003452D9">
            <w:pPr>
              <w:pStyle w:val="ProductList-Body"/>
              <w:spacing w:after="120"/>
              <w:ind w:left="162" w:hanging="162"/>
            </w:pPr>
            <w:r>
              <w:rPr>
                <w:sz w:val="16"/>
                <w:szCs w:val="16"/>
              </w:rPr>
              <w:t>-</w:t>
            </w:r>
            <w:r>
              <w:rPr>
                <w:sz w:val="16"/>
                <w:szCs w:val="16"/>
              </w:rPr>
              <w:tab/>
            </w:r>
            <w:proofErr w:type="spellStart"/>
            <w:r>
              <w:rPr>
                <w:sz w:val="16"/>
                <w:szCs w:val="16"/>
              </w:rPr>
              <w:t>Osoblju</w:t>
            </w:r>
            <w:proofErr w:type="spellEnd"/>
            <w:r>
              <w:rPr>
                <w:sz w:val="16"/>
                <w:szCs w:val="16"/>
              </w:rPr>
              <w:t xml:space="preserve"> za </w:t>
            </w:r>
            <w:proofErr w:type="spellStart"/>
            <w:r>
              <w:rPr>
                <w:sz w:val="16"/>
                <w:szCs w:val="16"/>
              </w:rPr>
              <w:t>tehničku</w:t>
            </w:r>
            <w:proofErr w:type="spellEnd"/>
            <w:r>
              <w:rPr>
                <w:sz w:val="16"/>
                <w:szCs w:val="16"/>
              </w:rPr>
              <w:t xml:space="preserve"> </w:t>
            </w:r>
            <w:proofErr w:type="spellStart"/>
            <w:r>
              <w:rPr>
                <w:sz w:val="16"/>
                <w:szCs w:val="16"/>
              </w:rPr>
              <w:t>podršku</w:t>
            </w:r>
            <w:proofErr w:type="spellEnd"/>
            <w:r>
              <w:rPr>
                <w:sz w:val="16"/>
                <w:szCs w:val="16"/>
              </w:rPr>
              <w:t xml:space="preserve"> je </w:t>
            </w:r>
            <w:proofErr w:type="spellStart"/>
            <w:r>
              <w:rPr>
                <w:sz w:val="16"/>
                <w:szCs w:val="16"/>
              </w:rPr>
              <w:t>pristup</w:t>
            </w:r>
            <w:proofErr w:type="spellEnd"/>
            <w:r>
              <w:rPr>
                <w:sz w:val="16"/>
                <w:szCs w:val="16"/>
              </w:rPr>
              <w:t xml:space="preserve"> </w:t>
            </w:r>
            <w:proofErr w:type="spellStart"/>
            <w:r>
              <w:rPr>
                <w:sz w:val="16"/>
                <w:szCs w:val="16"/>
              </w:rPr>
              <w:t>Klijentovim</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dozvoljen</w:t>
            </w:r>
            <w:proofErr w:type="spellEnd"/>
            <w:r>
              <w:rPr>
                <w:sz w:val="16"/>
                <w:szCs w:val="16"/>
              </w:rPr>
              <w:t xml:space="preserve"> </w:t>
            </w:r>
            <w:proofErr w:type="spellStart"/>
            <w:r>
              <w:rPr>
                <w:sz w:val="16"/>
                <w:szCs w:val="16"/>
              </w:rPr>
              <w:t>samo</w:t>
            </w:r>
            <w:proofErr w:type="spellEnd"/>
            <w:r>
              <w:rPr>
                <w:sz w:val="16"/>
                <w:szCs w:val="16"/>
              </w:rPr>
              <w:t xml:space="preserve"> po</w:t>
            </w:r>
            <w:r w:rsidR="00A35A9B">
              <w:rPr>
                <w:sz w:val="16"/>
                <w:szCs w:val="16"/>
              </w:rPr>
              <w:t> </w:t>
            </w:r>
            <w:proofErr w:type="spellStart"/>
            <w:r>
              <w:rPr>
                <w:sz w:val="16"/>
                <w:szCs w:val="16"/>
              </w:rPr>
              <w:t>potrebi</w:t>
            </w:r>
            <w:proofErr w:type="spellEnd"/>
            <w:r>
              <w:rPr>
                <w:sz w:val="16"/>
                <w:szCs w:val="16"/>
              </w:rPr>
              <w:t xml:space="preserve">. </w:t>
            </w:r>
          </w:p>
          <w:p w14:paraId="6C15200B" w14:textId="5DFBD11A"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omogućava</w:t>
            </w:r>
            <w:proofErr w:type="spellEnd"/>
            <w:r>
              <w:rPr>
                <w:sz w:val="16"/>
                <w:szCs w:val="16"/>
              </w:rPr>
              <w:t xml:space="preserve"> </w:t>
            </w:r>
            <w:proofErr w:type="spellStart"/>
            <w:r>
              <w:rPr>
                <w:sz w:val="16"/>
                <w:szCs w:val="16"/>
              </w:rPr>
              <w:t>pristup</w:t>
            </w:r>
            <w:proofErr w:type="spellEnd"/>
            <w:r>
              <w:rPr>
                <w:sz w:val="16"/>
                <w:szCs w:val="16"/>
              </w:rPr>
              <w:t xml:space="preserve"> </w:t>
            </w:r>
            <w:proofErr w:type="spellStart"/>
            <w:r>
              <w:rPr>
                <w:sz w:val="16"/>
                <w:szCs w:val="16"/>
              </w:rPr>
              <w:t>Klijentovim</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Podacima</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w:t>
            </w:r>
            <w:proofErr w:type="spellStart"/>
            <w:r>
              <w:rPr>
                <w:sz w:val="16"/>
                <w:szCs w:val="16"/>
              </w:rPr>
              <w:t>isključivo</w:t>
            </w:r>
            <w:proofErr w:type="spellEnd"/>
            <w:r>
              <w:rPr>
                <w:sz w:val="16"/>
                <w:szCs w:val="16"/>
              </w:rPr>
              <w:t xml:space="preserve"> </w:t>
            </w:r>
            <w:proofErr w:type="spellStart"/>
            <w:r>
              <w:rPr>
                <w:sz w:val="16"/>
                <w:szCs w:val="16"/>
              </w:rPr>
              <w:t>osobama</w:t>
            </w:r>
            <w:proofErr w:type="spellEnd"/>
            <w:r>
              <w:rPr>
                <w:sz w:val="16"/>
                <w:szCs w:val="16"/>
              </w:rPr>
              <w:t xml:space="preserve"> </w:t>
            </w:r>
            <w:proofErr w:type="spellStart"/>
            <w:r>
              <w:rPr>
                <w:sz w:val="16"/>
                <w:szCs w:val="16"/>
              </w:rPr>
              <w:t>kojima</w:t>
            </w:r>
            <w:proofErr w:type="spellEnd"/>
            <w:r>
              <w:rPr>
                <w:sz w:val="16"/>
                <w:szCs w:val="16"/>
              </w:rPr>
              <w:t xml:space="preserve"> </w:t>
            </w:r>
            <w:r w:rsidR="00A35A9B">
              <w:rPr>
                <w:sz w:val="16"/>
                <w:szCs w:val="16"/>
              </w:rPr>
              <w:br/>
            </w:r>
            <w:r>
              <w:rPr>
                <w:sz w:val="16"/>
                <w:szCs w:val="16"/>
              </w:rPr>
              <w:t xml:space="preserve">je taj </w:t>
            </w:r>
            <w:proofErr w:type="spellStart"/>
            <w:r>
              <w:rPr>
                <w:sz w:val="16"/>
                <w:szCs w:val="16"/>
              </w:rPr>
              <w:t>pristup</w:t>
            </w:r>
            <w:proofErr w:type="spellEnd"/>
            <w:r>
              <w:rPr>
                <w:sz w:val="16"/>
                <w:szCs w:val="16"/>
              </w:rPr>
              <w:t xml:space="preserve"> </w:t>
            </w:r>
            <w:proofErr w:type="spellStart"/>
            <w:r>
              <w:rPr>
                <w:sz w:val="16"/>
                <w:szCs w:val="16"/>
              </w:rPr>
              <w:t>potreban</w:t>
            </w:r>
            <w:proofErr w:type="spellEnd"/>
            <w:r>
              <w:rPr>
                <w:sz w:val="16"/>
                <w:szCs w:val="16"/>
              </w:rPr>
              <w:t xml:space="preserve"> da bi </w:t>
            </w:r>
            <w:proofErr w:type="spellStart"/>
            <w:r>
              <w:rPr>
                <w:sz w:val="16"/>
                <w:szCs w:val="16"/>
              </w:rPr>
              <w:t>mogli</w:t>
            </w:r>
            <w:proofErr w:type="spellEnd"/>
            <w:r>
              <w:rPr>
                <w:sz w:val="16"/>
                <w:szCs w:val="16"/>
              </w:rPr>
              <w:t xml:space="preserve"> da </w:t>
            </w:r>
            <w:proofErr w:type="spellStart"/>
            <w:r>
              <w:rPr>
                <w:sz w:val="16"/>
                <w:szCs w:val="16"/>
              </w:rPr>
              <w:t>obavljaju</w:t>
            </w:r>
            <w:proofErr w:type="spellEnd"/>
            <w:r>
              <w:rPr>
                <w:sz w:val="16"/>
                <w:szCs w:val="16"/>
              </w:rPr>
              <w:t xml:space="preserve"> </w:t>
            </w:r>
            <w:proofErr w:type="spellStart"/>
            <w:r>
              <w:rPr>
                <w:sz w:val="16"/>
                <w:szCs w:val="16"/>
              </w:rPr>
              <w:t>posao</w:t>
            </w:r>
            <w:proofErr w:type="spellEnd"/>
            <w:r>
              <w:rPr>
                <w:sz w:val="16"/>
                <w:szCs w:val="16"/>
              </w:rPr>
              <w:t>.</w:t>
            </w:r>
          </w:p>
          <w:p w14:paraId="017B44EE" w14:textId="77777777" w:rsidR="006A13BF" w:rsidRPr="00FC77AC" w:rsidRDefault="006A13BF" w:rsidP="003452D9">
            <w:pPr>
              <w:pStyle w:val="ProductList-Body"/>
              <w:spacing w:after="120"/>
            </w:pPr>
            <w:proofErr w:type="spellStart"/>
            <w:r>
              <w:rPr>
                <w:b/>
                <w:sz w:val="16"/>
                <w:szCs w:val="16"/>
              </w:rPr>
              <w:t>Integritet</w:t>
            </w:r>
            <w:proofErr w:type="spellEnd"/>
            <w:r>
              <w:rPr>
                <w:b/>
                <w:sz w:val="16"/>
                <w:szCs w:val="16"/>
              </w:rPr>
              <w:t xml:space="preserve"> </w:t>
            </w:r>
            <w:proofErr w:type="spellStart"/>
            <w:r>
              <w:rPr>
                <w:b/>
                <w:sz w:val="16"/>
                <w:szCs w:val="16"/>
              </w:rPr>
              <w:t>i</w:t>
            </w:r>
            <w:proofErr w:type="spellEnd"/>
            <w:r>
              <w:rPr>
                <w:b/>
                <w:sz w:val="16"/>
                <w:szCs w:val="16"/>
              </w:rPr>
              <w:t xml:space="preserve"> </w:t>
            </w:r>
            <w:proofErr w:type="spellStart"/>
            <w:r>
              <w:rPr>
                <w:b/>
                <w:sz w:val="16"/>
                <w:szCs w:val="16"/>
              </w:rPr>
              <w:t>poverljivost</w:t>
            </w:r>
            <w:proofErr w:type="spellEnd"/>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nalaže</w:t>
            </w:r>
            <w:proofErr w:type="spellEnd"/>
            <w:r>
              <w:rPr>
                <w:sz w:val="16"/>
                <w:szCs w:val="16"/>
              </w:rPr>
              <w:t xml:space="preserve"> Microsoft </w:t>
            </w:r>
            <w:proofErr w:type="spellStart"/>
            <w:r>
              <w:rPr>
                <w:sz w:val="16"/>
                <w:szCs w:val="16"/>
              </w:rPr>
              <w:t>osoblju</w:t>
            </w:r>
            <w:proofErr w:type="spellEnd"/>
            <w:r>
              <w:rPr>
                <w:sz w:val="16"/>
                <w:szCs w:val="16"/>
              </w:rPr>
              <w:t xml:space="preserve"> da </w:t>
            </w:r>
            <w:proofErr w:type="spellStart"/>
            <w:r>
              <w:rPr>
                <w:sz w:val="16"/>
                <w:szCs w:val="16"/>
              </w:rPr>
              <w:t>onemogućava</w:t>
            </w:r>
            <w:proofErr w:type="spellEnd"/>
            <w:r>
              <w:rPr>
                <w:sz w:val="16"/>
                <w:szCs w:val="16"/>
              </w:rPr>
              <w:t xml:space="preserve"> </w:t>
            </w:r>
            <w:proofErr w:type="spellStart"/>
            <w:r>
              <w:rPr>
                <w:sz w:val="16"/>
                <w:szCs w:val="16"/>
              </w:rPr>
              <w:t>administrativne</w:t>
            </w:r>
            <w:proofErr w:type="spellEnd"/>
            <w:r>
              <w:rPr>
                <w:sz w:val="16"/>
                <w:szCs w:val="16"/>
              </w:rPr>
              <w:t xml:space="preserve"> </w:t>
            </w:r>
            <w:proofErr w:type="spellStart"/>
            <w:r>
              <w:rPr>
                <w:sz w:val="16"/>
                <w:szCs w:val="16"/>
              </w:rPr>
              <w:t>sesije</w:t>
            </w:r>
            <w:proofErr w:type="spellEnd"/>
            <w:r>
              <w:rPr>
                <w:sz w:val="16"/>
                <w:szCs w:val="16"/>
              </w:rPr>
              <w:t xml:space="preserve"> </w:t>
            </w:r>
            <w:proofErr w:type="spellStart"/>
            <w:r>
              <w:rPr>
                <w:sz w:val="16"/>
                <w:szCs w:val="16"/>
              </w:rPr>
              <w:t>kada</w:t>
            </w:r>
            <w:proofErr w:type="spellEnd"/>
            <w:r>
              <w:rPr>
                <w:sz w:val="16"/>
                <w:szCs w:val="16"/>
              </w:rPr>
              <w:t xml:space="preserve"> </w:t>
            </w:r>
            <w:proofErr w:type="spellStart"/>
            <w:r>
              <w:rPr>
                <w:sz w:val="16"/>
                <w:szCs w:val="16"/>
              </w:rPr>
              <w:t>napušta</w:t>
            </w:r>
            <w:proofErr w:type="spellEnd"/>
            <w:r>
              <w:rPr>
                <w:sz w:val="16"/>
                <w:szCs w:val="16"/>
              </w:rPr>
              <w:t xml:space="preserve"> </w:t>
            </w:r>
            <w:proofErr w:type="spellStart"/>
            <w:r>
              <w:rPr>
                <w:sz w:val="16"/>
                <w:szCs w:val="16"/>
              </w:rPr>
              <w:t>prostorije</w:t>
            </w:r>
            <w:proofErr w:type="spellEnd"/>
            <w:r>
              <w:rPr>
                <w:sz w:val="16"/>
                <w:szCs w:val="16"/>
              </w:rPr>
              <w:t xml:space="preserve"> </w:t>
            </w:r>
            <w:proofErr w:type="spellStart"/>
            <w:r>
              <w:rPr>
                <w:sz w:val="16"/>
                <w:szCs w:val="16"/>
              </w:rPr>
              <w:t>koje</w:t>
            </w:r>
            <w:proofErr w:type="spellEnd"/>
            <w:r>
              <w:rPr>
                <w:sz w:val="16"/>
                <w:szCs w:val="16"/>
              </w:rPr>
              <w:t xml:space="preserve"> Microsoft </w:t>
            </w:r>
            <w:proofErr w:type="spellStart"/>
            <w:r>
              <w:rPr>
                <w:sz w:val="16"/>
                <w:szCs w:val="16"/>
              </w:rPr>
              <w:t>kontroliše</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kada</w:t>
            </w:r>
            <w:proofErr w:type="spellEnd"/>
            <w:r>
              <w:rPr>
                <w:sz w:val="16"/>
                <w:szCs w:val="16"/>
              </w:rPr>
              <w:t xml:space="preserve"> se </w:t>
            </w:r>
            <w:proofErr w:type="spellStart"/>
            <w:r>
              <w:rPr>
                <w:sz w:val="16"/>
                <w:szCs w:val="16"/>
              </w:rPr>
              <w:t>računari</w:t>
            </w:r>
            <w:proofErr w:type="spellEnd"/>
            <w:r>
              <w:rPr>
                <w:sz w:val="16"/>
                <w:szCs w:val="16"/>
              </w:rPr>
              <w:t xml:space="preserve"> </w:t>
            </w:r>
            <w:proofErr w:type="spellStart"/>
            <w:r>
              <w:rPr>
                <w:sz w:val="16"/>
                <w:szCs w:val="16"/>
              </w:rPr>
              <w:t>na</w:t>
            </w:r>
            <w:proofErr w:type="spellEnd"/>
            <w:r>
              <w:rPr>
                <w:sz w:val="16"/>
                <w:szCs w:val="16"/>
              </w:rPr>
              <w:t xml:space="preserve"> </w:t>
            </w:r>
            <w:proofErr w:type="spellStart"/>
            <w:r>
              <w:rPr>
                <w:sz w:val="16"/>
                <w:szCs w:val="16"/>
              </w:rPr>
              <w:t>neki</w:t>
            </w:r>
            <w:proofErr w:type="spellEnd"/>
            <w:r>
              <w:rPr>
                <w:sz w:val="16"/>
                <w:szCs w:val="16"/>
              </w:rPr>
              <w:t xml:space="preserve"> </w:t>
            </w:r>
            <w:proofErr w:type="spellStart"/>
            <w:r>
              <w:rPr>
                <w:sz w:val="16"/>
                <w:szCs w:val="16"/>
              </w:rPr>
              <w:t>drugi</w:t>
            </w:r>
            <w:proofErr w:type="spellEnd"/>
            <w:r>
              <w:rPr>
                <w:sz w:val="16"/>
                <w:szCs w:val="16"/>
              </w:rPr>
              <w:t xml:space="preserve"> </w:t>
            </w:r>
            <w:proofErr w:type="spellStart"/>
            <w:r>
              <w:rPr>
                <w:sz w:val="16"/>
                <w:szCs w:val="16"/>
              </w:rPr>
              <w:t>način</w:t>
            </w:r>
            <w:proofErr w:type="spellEnd"/>
            <w:r>
              <w:rPr>
                <w:sz w:val="16"/>
                <w:szCs w:val="16"/>
              </w:rPr>
              <w:t xml:space="preserve"> </w:t>
            </w:r>
            <w:proofErr w:type="spellStart"/>
            <w:r>
              <w:rPr>
                <w:sz w:val="16"/>
                <w:szCs w:val="16"/>
              </w:rPr>
              <w:t>ostavljaju</w:t>
            </w:r>
            <w:proofErr w:type="spellEnd"/>
            <w:r>
              <w:rPr>
                <w:sz w:val="16"/>
                <w:szCs w:val="16"/>
              </w:rPr>
              <w:t xml:space="preserve"> bez </w:t>
            </w:r>
            <w:proofErr w:type="spellStart"/>
            <w:r>
              <w:rPr>
                <w:sz w:val="16"/>
                <w:szCs w:val="16"/>
              </w:rPr>
              <w:t>nadzora</w:t>
            </w:r>
            <w:proofErr w:type="spellEnd"/>
            <w:r>
              <w:rPr>
                <w:sz w:val="16"/>
                <w:szCs w:val="16"/>
              </w:rPr>
              <w:t>.</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skladišti</w:t>
            </w:r>
            <w:proofErr w:type="spellEnd"/>
            <w:r>
              <w:rPr>
                <w:sz w:val="16"/>
                <w:szCs w:val="16"/>
              </w:rPr>
              <w:t xml:space="preserve"> </w:t>
            </w:r>
            <w:proofErr w:type="spellStart"/>
            <w:r>
              <w:rPr>
                <w:sz w:val="16"/>
                <w:szCs w:val="16"/>
              </w:rPr>
              <w:t>lozinke</w:t>
            </w:r>
            <w:proofErr w:type="spellEnd"/>
            <w:r>
              <w:rPr>
                <w:sz w:val="16"/>
                <w:szCs w:val="16"/>
              </w:rPr>
              <w:t xml:space="preserve"> </w:t>
            </w:r>
            <w:proofErr w:type="spellStart"/>
            <w:r>
              <w:rPr>
                <w:sz w:val="16"/>
                <w:szCs w:val="16"/>
              </w:rPr>
              <w:t>na</w:t>
            </w:r>
            <w:proofErr w:type="spellEnd"/>
            <w:r>
              <w:rPr>
                <w:sz w:val="16"/>
                <w:szCs w:val="16"/>
              </w:rPr>
              <w:t xml:space="preserve"> </w:t>
            </w:r>
            <w:proofErr w:type="spellStart"/>
            <w:r>
              <w:rPr>
                <w:sz w:val="16"/>
                <w:szCs w:val="16"/>
              </w:rPr>
              <w:t>način</w:t>
            </w:r>
            <w:proofErr w:type="spellEnd"/>
            <w:r>
              <w:rPr>
                <w:sz w:val="16"/>
                <w:szCs w:val="16"/>
              </w:rPr>
              <w:t xml:space="preserve"> koji </w:t>
            </w:r>
            <w:proofErr w:type="spellStart"/>
            <w:r>
              <w:rPr>
                <w:sz w:val="16"/>
                <w:szCs w:val="16"/>
              </w:rPr>
              <w:t>ih</w:t>
            </w:r>
            <w:proofErr w:type="spellEnd"/>
            <w:r>
              <w:rPr>
                <w:sz w:val="16"/>
                <w:szCs w:val="16"/>
              </w:rPr>
              <w:t xml:space="preserve"> </w:t>
            </w:r>
            <w:proofErr w:type="spellStart"/>
            <w:r>
              <w:rPr>
                <w:sz w:val="16"/>
                <w:szCs w:val="16"/>
              </w:rPr>
              <w:t>čini</w:t>
            </w:r>
            <w:proofErr w:type="spellEnd"/>
            <w:r>
              <w:rPr>
                <w:sz w:val="16"/>
                <w:szCs w:val="16"/>
              </w:rPr>
              <w:t xml:space="preserve"> </w:t>
            </w:r>
            <w:proofErr w:type="spellStart"/>
            <w:r>
              <w:rPr>
                <w:sz w:val="16"/>
                <w:szCs w:val="16"/>
              </w:rPr>
              <w:t>nerazumljivim</w:t>
            </w:r>
            <w:proofErr w:type="spellEnd"/>
            <w:r>
              <w:rPr>
                <w:sz w:val="16"/>
                <w:szCs w:val="16"/>
              </w:rPr>
              <w:t xml:space="preserve"> </w:t>
            </w:r>
            <w:proofErr w:type="spellStart"/>
            <w:r>
              <w:rPr>
                <w:sz w:val="16"/>
                <w:szCs w:val="16"/>
              </w:rPr>
              <w:t>dok</w:t>
            </w:r>
            <w:proofErr w:type="spellEnd"/>
            <w:r>
              <w:rPr>
                <w:sz w:val="16"/>
                <w:szCs w:val="16"/>
              </w:rPr>
              <w:t xml:space="preserve"> </w:t>
            </w:r>
            <w:proofErr w:type="spellStart"/>
            <w:r>
              <w:rPr>
                <w:sz w:val="16"/>
                <w:szCs w:val="16"/>
              </w:rPr>
              <w:t>važe</w:t>
            </w:r>
            <w:proofErr w:type="spellEnd"/>
            <w:r>
              <w:rPr>
                <w:sz w:val="16"/>
                <w:szCs w:val="16"/>
              </w:rPr>
              <w:t>.</w:t>
            </w:r>
          </w:p>
          <w:p w14:paraId="10F1FE79" w14:textId="77777777" w:rsidR="006A13BF" w:rsidRPr="00FC77AC" w:rsidRDefault="006A13BF" w:rsidP="003452D9">
            <w:pPr>
              <w:pStyle w:val="ProductList-Body"/>
              <w:spacing w:after="120"/>
            </w:pPr>
            <w:r>
              <w:rPr>
                <w:b/>
                <w:sz w:val="16"/>
                <w:szCs w:val="16"/>
              </w:rPr>
              <w:t xml:space="preserve">Provera </w:t>
            </w:r>
            <w:proofErr w:type="spellStart"/>
            <w:r>
              <w:rPr>
                <w:b/>
                <w:sz w:val="16"/>
                <w:szCs w:val="16"/>
              </w:rPr>
              <w:t>identiteta</w:t>
            </w:r>
            <w:proofErr w:type="spellEnd"/>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koristi</w:t>
            </w:r>
            <w:proofErr w:type="spellEnd"/>
            <w:r>
              <w:rPr>
                <w:sz w:val="16"/>
                <w:szCs w:val="16"/>
              </w:rPr>
              <w:t xml:space="preserve"> </w:t>
            </w:r>
            <w:proofErr w:type="spellStart"/>
            <w:r>
              <w:rPr>
                <w:sz w:val="16"/>
                <w:szCs w:val="16"/>
              </w:rPr>
              <w:t>industrijski</w:t>
            </w:r>
            <w:proofErr w:type="spellEnd"/>
            <w:r>
              <w:rPr>
                <w:sz w:val="16"/>
                <w:szCs w:val="16"/>
              </w:rPr>
              <w:t xml:space="preserve"> </w:t>
            </w:r>
            <w:proofErr w:type="spellStart"/>
            <w:r>
              <w:rPr>
                <w:sz w:val="16"/>
                <w:szCs w:val="16"/>
              </w:rPr>
              <w:t>standardne</w:t>
            </w:r>
            <w:proofErr w:type="spellEnd"/>
            <w:r>
              <w:rPr>
                <w:sz w:val="16"/>
                <w:szCs w:val="16"/>
              </w:rPr>
              <w:t xml:space="preserve"> </w:t>
            </w:r>
            <w:proofErr w:type="spellStart"/>
            <w:r>
              <w:rPr>
                <w:sz w:val="16"/>
                <w:szCs w:val="16"/>
              </w:rPr>
              <w:t>prakse</w:t>
            </w:r>
            <w:proofErr w:type="spellEnd"/>
            <w:r>
              <w:rPr>
                <w:sz w:val="16"/>
                <w:szCs w:val="16"/>
              </w:rPr>
              <w:t xml:space="preserve"> za </w:t>
            </w:r>
            <w:proofErr w:type="spellStart"/>
            <w:r>
              <w:rPr>
                <w:sz w:val="16"/>
                <w:szCs w:val="16"/>
              </w:rPr>
              <w:t>identifikaciju</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potvrdu</w:t>
            </w:r>
            <w:proofErr w:type="spellEnd"/>
            <w:r>
              <w:rPr>
                <w:sz w:val="16"/>
                <w:szCs w:val="16"/>
              </w:rPr>
              <w:t xml:space="preserve"> </w:t>
            </w:r>
            <w:proofErr w:type="spellStart"/>
            <w:r>
              <w:rPr>
                <w:sz w:val="16"/>
                <w:szCs w:val="16"/>
              </w:rPr>
              <w:t>identiteta</w:t>
            </w:r>
            <w:proofErr w:type="spellEnd"/>
            <w:r>
              <w:rPr>
                <w:sz w:val="16"/>
                <w:szCs w:val="16"/>
              </w:rPr>
              <w:t xml:space="preserve"> </w:t>
            </w:r>
            <w:proofErr w:type="spellStart"/>
            <w:r>
              <w:rPr>
                <w:sz w:val="16"/>
                <w:szCs w:val="16"/>
              </w:rPr>
              <w:t>korisnika</w:t>
            </w:r>
            <w:proofErr w:type="spellEnd"/>
            <w:r>
              <w:rPr>
                <w:sz w:val="16"/>
                <w:szCs w:val="16"/>
              </w:rPr>
              <w:t xml:space="preserve"> koji </w:t>
            </w:r>
            <w:proofErr w:type="spellStart"/>
            <w:r>
              <w:rPr>
                <w:sz w:val="16"/>
                <w:szCs w:val="16"/>
              </w:rPr>
              <w:t>pokušavaju</w:t>
            </w:r>
            <w:proofErr w:type="spellEnd"/>
            <w:r>
              <w:rPr>
                <w:sz w:val="16"/>
                <w:szCs w:val="16"/>
              </w:rPr>
              <w:t xml:space="preserve"> da </w:t>
            </w:r>
            <w:proofErr w:type="spellStart"/>
            <w:r>
              <w:rPr>
                <w:sz w:val="16"/>
                <w:szCs w:val="16"/>
              </w:rPr>
              <w:t>pristupe</w:t>
            </w:r>
            <w:proofErr w:type="spellEnd"/>
            <w:r>
              <w:rPr>
                <w:sz w:val="16"/>
                <w:szCs w:val="16"/>
              </w:rPr>
              <w:t xml:space="preserve"> </w:t>
            </w:r>
            <w:proofErr w:type="spellStart"/>
            <w:r>
              <w:rPr>
                <w:sz w:val="16"/>
                <w:szCs w:val="16"/>
              </w:rPr>
              <w:t>informacionim</w:t>
            </w:r>
            <w:proofErr w:type="spellEnd"/>
            <w:r>
              <w:rPr>
                <w:sz w:val="16"/>
                <w:szCs w:val="16"/>
              </w:rPr>
              <w:t xml:space="preserve"> </w:t>
            </w:r>
            <w:proofErr w:type="spellStart"/>
            <w:r>
              <w:rPr>
                <w:sz w:val="16"/>
                <w:szCs w:val="16"/>
              </w:rPr>
              <w:t>sistemima</w:t>
            </w:r>
            <w:proofErr w:type="spellEnd"/>
            <w:r>
              <w:rPr>
                <w:sz w:val="16"/>
                <w:szCs w:val="16"/>
              </w:rPr>
              <w:t>.</w:t>
            </w:r>
          </w:p>
          <w:p w14:paraId="028656B7" w14:textId="77777777" w:rsidR="006A13BF" w:rsidRPr="007A0FA7" w:rsidRDefault="006A13BF" w:rsidP="003452D9">
            <w:pPr>
              <w:pStyle w:val="ProductList-Body"/>
              <w:spacing w:after="120"/>
              <w:ind w:left="162" w:hanging="162"/>
              <w:rPr>
                <w:lang w:val="it-IT"/>
              </w:rPr>
            </w:pPr>
            <w:r w:rsidRPr="007A0FA7">
              <w:rPr>
                <w:sz w:val="16"/>
                <w:szCs w:val="16"/>
                <w:lang w:val="it-IT"/>
              </w:rPr>
              <w:t>-</w:t>
            </w:r>
            <w:r w:rsidRPr="007A0FA7">
              <w:rPr>
                <w:sz w:val="16"/>
                <w:szCs w:val="16"/>
                <w:lang w:val="it-IT"/>
              </w:rPr>
              <w:tab/>
              <w:t>Ako su mehanizmi potvrde identiteta zasnovani na lozinkama, Microsoft zahteva da se lozinke redovno obnavljaju.</w:t>
            </w:r>
          </w:p>
          <w:p w14:paraId="76B955A3" w14:textId="77777777" w:rsidR="006A13BF" w:rsidRPr="007A0FA7" w:rsidRDefault="006A13BF" w:rsidP="003452D9">
            <w:pPr>
              <w:pStyle w:val="ProductList-Body"/>
              <w:spacing w:after="120"/>
              <w:ind w:left="162" w:hanging="162"/>
              <w:rPr>
                <w:lang w:val="it-IT"/>
              </w:rPr>
            </w:pPr>
            <w:r w:rsidRPr="007A0FA7">
              <w:rPr>
                <w:sz w:val="16"/>
                <w:szCs w:val="16"/>
                <w:lang w:val="it-IT"/>
              </w:rPr>
              <w:t>-</w:t>
            </w:r>
            <w:r w:rsidRPr="007A0FA7">
              <w:rPr>
                <w:sz w:val="16"/>
                <w:szCs w:val="16"/>
                <w:lang w:val="it-IT"/>
              </w:rPr>
              <w:tab/>
              <w:t>Ako su mehanizmi potvrde identiteta zasnovani na lozinkama, Microsoft zahteva da se lozinke sastoje od najmanje osam znakova.</w:t>
            </w:r>
          </w:p>
          <w:p w14:paraId="3F174009" w14:textId="77777777" w:rsidR="006A13BF" w:rsidRPr="007A0FA7" w:rsidRDefault="006A13BF" w:rsidP="003452D9">
            <w:pPr>
              <w:pStyle w:val="ProductList-Body"/>
              <w:spacing w:after="120"/>
              <w:ind w:left="162" w:hanging="162"/>
              <w:rPr>
                <w:lang w:val="it-IT"/>
              </w:rPr>
            </w:pPr>
            <w:r w:rsidRPr="007A0FA7">
              <w:rPr>
                <w:sz w:val="16"/>
                <w:szCs w:val="16"/>
                <w:lang w:val="it-IT"/>
              </w:rPr>
              <w:t>-</w:t>
            </w:r>
            <w:r w:rsidRPr="007A0FA7">
              <w:rPr>
                <w:sz w:val="16"/>
                <w:szCs w:val="16"/>
                <w:lang w:val="it-IT"/>
              </w:rPr>
              <w:tab/>
              <w:t>Microsoft vodi računa o tome da se deaktivirani ili istekli identifikatori ne daju drugim osobama.</w:t>
            </w:r>
          </w:p>
          <w:p w14:paraId="7A006060" w14:textId="77777777" w:rsidR="006A13BF" w:rsidRPr="007A0FA7" w:rsidRDefault="006A13BF" w:rsidP="003452D9">
            <w:pPr>
              <w:pStyle w:val="ProductList-Body"/>
              <w:spacing w:after="120"/>
              <w:ind w:left="162" w:hanging="162"/>
              <w:rPr>
                <w:lang w:val="it-IT"/>
              </w:rPr>
            </w:pPr>
            <w:r w:rsidRPr="007A0FA7">
              <w:rPr>
                <w:sz w:val="16"/>
                <w:szCs w:val="16"/>
                <w:lang w:val="it-IT"/>
              </w:rPr>
              <w:t>-</w:t>
            </w:r>
            <w:r w:rsidRPr="007A0FA7">
              <w:rPr>
                <w:sz w:val="16"/>
                <w:szCs w:val="16"/>
                <w:lang w:val="it-IT"/>
              </w:rPr>
              <w:tab/>
              <w:t>Microsoft nadgleda, ili omogućava Klijentu da nadgleda, ponovljene pokušaje dobijanja pristupa informacionim sistemima pomoću nevažeće lozinke.</w:t>
            </w:r>
          </w:p>
          <w:p w14:paraId="7B7E2B2C" w14:textId="77777777" w:rsidR="006A13BF" w:rsidRPr="007A0FA7" w:rsidRDefault="006A13BF" w:rsidP="003452D9">
            <w:pPr>
              <w:pStyle w:val="ProductList-Body"/>
              <w:spacing w:after="120"/>
              <w:ind w:left="162" w:hanging="162"/>
              <w:rPr>
                <w:lang w:val="it-IT"/>
              </w:rPr>
            </w:pPr>
            <w:r w:rsidRPr="007A0FA7">
              <w:rPr>
                <w:sz w:val="16"/>
                <w:szCs w:val="16"/>
                <w:lang w:val="it-IT"/>
              </w:rPr>
              <w:t>-</w:t>
            </w:r>
            <w:r w:rsidRPr="007A0FA7">
              <w:rPr>
                <w:sz w:val="16"/>
                <w:szCs w:val="16"/>
                <w:lang w:val="it-IT"/>
              </w:rPr>
              <w:tab/>
              <w:t>Microsoft primenjuje industrijski standardne procedure za deaktivaciju lozinki koje su oštećene ili nenamerno otkrivene.</w:t>
            </w:r>
          </w:p>
          <w:p w14:paraId="324B3132" w14:textId="77777777" w:rsidR="006A13BF" w:rsidRPr="007A0FA7" w:rsidRDefault="006A13BF" w:rsidP="003452D9">
            <w:pPr>
              <w:pStyle w:val="ProductList-Body"/>
              <w:spacing w:after="120"/>
              <w:ind w:left="162" w:hanging="162"/>
              <w:rPr>
                <w:lang w:val="it-IT"/>
              </w:rPr>
            </w:pPr>
            <w:r w:rsidRPr="007A0FA7">
              <w:rPr>
                <w:sz w:val="16"/>
                <w:szCs w:val="16"/>
                <w:lang w:val="it-IT"/>
              </w:rPr>
              <w:t>-</w:t>
            </w:r>
            <w:r w:rsidRPr="007A0FA7">
              <w:rPr>
                <w:sz w:val="16"/>
                <w:szCs w:val="16"/>
                <w:lang w:val="it-IT"/>
              </w:rPr>
              <w:tab/>
              <w:t>Microsoft koristi industrijski standardne prakse za zaštitu lozinki, uključujući prakse osmišljene sa ciljem da održe poverljivost i integritet lozinki kada se dodele i distribuiraju, kao i tokom skladištenja.</w:t>
            </w:r>
          </w:p>
          <w:p w14:paraId="09AB0889" w14:textId="269DF757" w:rsidR="006A13BF" w:rsidRPr="007A0FA7" w:rsidRDefault="006A13BF" w:rsidP="003452D9">
            <w:pPr>
              <w:pStyle w:val="ProductList-Body"/>
              <w:spacing w:after="120"/>
              <w:rPr>
                <w:sz w:val="16"/>
                <w:szCs w:val="16"/>
                <w:lang w:val="it-IT"/>
              </w:rPr>
            </w:pPr>
            <w:r w:rsidRPr="007A0FA7">
              <w:rPr>
                <w:b/>
                <w:sz w:val="16"/>
                <w:szCs w:val="16"/>
                <w:lang w:val="it-IT"/>
              </w:rPr>
              <w:t>Dizajniranje mreže</w:t>
            </w:r>
            <w:r w:rsidRPr="007A0FA7">
              <w:rPr>
                <w:sz w:val="16"/>
                <w:szCs w:val="16"/>
                <w:lang w:val="it-IT"/>
              </w:rPr>
              <w:t>. Microsoft ima kontrole kojima se osobama onemogućava da preuzmu prava pristupa koja im nisu dodeljena, radi dobijanja pristupa Klijentovim podacima ili Podacima profesionalnih usluga kojima nisu ovlašćene da pristupaju.</w:t>
            </w:r>
          </w:p>
        </w:tc>
      </w:tr>
      <w:tr w:rsidR="00510995" w:rsidRPr="00DE516F" w14:paraId="32803E14" w14:textId="77777777" w:rsidTr="003452D9">
        <w:tc>
          <w:tcPr>
            <w:tcW w:w="2610" w:type="dxa"/>
            <w:tcBorders>
              <w:top w:val="single" w:sz="4" w:space="0" w:color="auto"/>
            </w:tcBorders>
            <w:vAlign w:val="center"/>
          </w:tcPr>
          <w:p w14:paraId="37C02935" w14:textId="77777777" w:rsidR="006A13BF" w:rsidRPr="007A0FA7" w:rsidRDefault="006A13BF" w:rsidP="003452D9">
            <w:pPr>
              <w:pStyle w:val="ProductList-Body"/>
              <w:spacing w:after="120"/>
              <w:rPr>
                <w:sz w:val="16"/>
                <w:szCs w:val="16"/>
                <w:lang w:val="it-IT"/>
              </w:rPr>
            </w:pPr>
            <w:r w:rsidRPr="007A0FA7">
              <w:rPr>
                <w:sz w:val="16"/>
                <w:szCs w:val="16"/>
                <w:lang w:val="it-IT"/>
              </w:rPr>
              <w:t>Upravljanje incidentima vezanim za bezbednost informacija</w:t>
            </w:r>
          </w:p>
        </w:tc>
        <w:tc>
          <w:tcPr>
            <w:tcW w:w="8190" w:type="dxa"/>
            <w:tcBorders>
              <w:top w:val="single" w:sz="4" w:space="0" w:color="auto"/>
            </w:tcBorders>
          </w:tcPr>
          <w:p w14:paraId="61F9AF91" w14:textId="77777777" w:rsidR="006A13BF" w:rsidRPr="007A0FA7" w:rsidRDefault="006A13BF" w:rsidP="00C35BD5">
            <w:pPr>
              <w:pStyle w:val="ProductList-Body"/>
              <w:keepNext/>
              <w:spacing w:after="120"/>
              <w:rPr>
                <w:lang w:val="it-IT"/>
              </w:rPr>
            </w:pPr>
            <w:r w:rsidRPr="007A0FA7">
              <w:rPr>
                <w:b/>
                <w:sz w:val="16"/>
                <w:szCs w:val="16"/>
                <w:lang w:val="it-IT"/>
              </w:rPr>
              <w:t>Proces odgovaranja na incidente</w:t>
            </w:r>
          </w:p>
          <w:p w14:paraId="42D146C3" w14:textId="77777777" w:rsidR="006A13BF" w:rsidRPr="007A0FA7" w:rsidRDefault="006A13BF" w:rsidP="003452D9">
            <w:pPr>
              <w:pStyle w:val="ProductList-Body"/>
              <w:spacing w:after="120"/>
              <w:ind w:left="162" w:hanging="162"/>
              <w:rPr>
                <w:lang w:val="it-IT"/>
              </w:rPr>
            </w:pPr>
            <w:r w:rsidRPr="007A0FA7">
              <w:rPr>
                <w:sz w:val="16"/>
                <w:szCs w:val="16"/>
                <w:lang w:val="it-IT"/>
              </w:rPr>
              <w:t>-</w:t>
            </w:r>
            <w:r w:rsidRPr="007A0FA7">
              <w:rPr>
                <w:sz w:val="16"/>
                <w:szCs w:val="16"/>
                <w:lang w:val="it-IT"/>
              </w:rPr>
              <w:tab/>
              <w:t xml:space="preserve">Microsoft evidentira kršenja bezbednosti tako što navodi opis kršenja, period, posledice kršenja, ime osobe koja je kršenje prijavila, osobu kojoj je ono prijavljeno, kao i </w:t>
            </w:r>
            <w:r w:rsidRPr="007A0FA7">
              <w:rPr>
                <w:color w:val="000000" w:themeColor="text1"/>
                <w:sz w:val="16"/>
                <w:lang w:val="it-IT"/>
              </w:rPr>
              <w:t>proceduru za oporavak podataka.</w:t>
            </w:r>
          </w:p>
          <w:p w14:paraId="71946EB2" w14:textId="77777777" w:rsidR="006A13BF" w:rsidRPr="007A0FA7" w:rsidRDefault="006A13BF" w:rsidP="003452D9">
            <w:pPr>
              <w:pStyle w:val="ProductList-Body"/>
              <w:spacing w:after="120"/>
              <w:ind w:left="162" w:hanging="162"/>
              <w:rPr>
                <w:lang w:val="it-IT"/>
              </w:rPr>
            </w:pPr>
            <w:r w:rsidRPr="007A0FA7">
              <w:rPr>
                <w:color w:val="000000" w:themeColor="text1"/>
                <w:sz w:val="16"/>
                <w:szCs w:val="16"/>
                <w:lang w:val="it-IT"/>
              </w:rPr>
              <w:t>-</w:t>
            </w:r>
            <w:r w:rsidRPr="007A0FA7">
              <w:rPr>
                <w:color w:val="000000" w:themeColor="text1"/>
                <w:sz w:val="16"/>
                <w:szCs w:val="16"/>
                <w:lang w:val="it-IT"/>
              </w:rPr>
              <w:tab/>
              <w:t>Za svaki bezbednosni proboj koji predstavlja Bezbednosni incident, Microsoft će odmah poslati obaveštenje (kao što je opisano u gorenavedenom odeljku „Obaveštenje o bezbednosnom incidentu“) bez neosnovanog odlaganja, a u svakom slučaju u roku od 72 sata</w:t>
            </w:r>
            <w:r w:rsidRPr="007A0FA7">
              <w:rPr>
                <w:iCs/>
                <w:color w:val="000000" w:themeColor="text1"/>
                <w:sz w:val="16"/>
                <w:szCs w:val="16"/>
                <w:lang w:val="it-IT"/>
              </w:rPr>
              <w:t>.</w:t>
            </w:r>
          </w:p>
          <w:p w14:paraId="666783EB" w14:textId="63E96616" w:rsidR="006A13BF" w:rsidRPr="007A0FA7" w:rsidRDefault="006A13BF" w:rsidP="003452D9">
            <w:pPr>
              <w:pStyle w:val="ProductList-Body"/>
              <w:spacing w:after="120"/>
              <w:ind w:left="162" w:hanging="162"/>
              <w:rPr>
                <w:lang w:val="it-IT"/>
              </w:rPr>
            </w:pPr>
            <w:r w:rsidRPr="007A0FA7">
              <w:rPr>
                <w:color w:val="000000" w:themeColor="text1"/>
                <w:sz w:val="16"/>
                <w:lang w:val="it-IT"/>
              </w:rPr>
              <w:t>-</w:t>
            </w:r>
            <w:r w:rsidRPr="007A0FA7">
              <w:rPr>
                <w:color w:val="000000" w:themeColor="text1"/>
                <w:sz w:val="16"/>
                <w:lang w:val="it-IT"/>
              </w:rPr>
              <w:tab/>
              <w:t>Microsoft prati</w:t>
            </w:r>
            <w:r w:rsidRPr="007A0FA7">
              <w:rPr>
                <w:color w:val="000000" w:themeColor="text1"/>
                <w:sz w:val="16"/>
                <w:szCs w:val="16"/>
                <w:lang w:val="it-IT"/>
              </w:rPr>
              <w:t xml:space="preserve">, ili omogućava </w:t>
            </w:r>
            <w:r w:rsidRPr="007A0FA7">
              <w:rPr>
                <w:sz w:val="16"/>
                <w:szCs w:val="16"/>
                <w:lang w:val="it-IT"/>
              </w:rPr>
              <w:t>Klijentu da prati, otkrivanje Podataka profesionalnih usluga, uključujući podatke koji su otkriveni, osobu kojoj su otkriveni i vreme otkrivanja.</w:t>
            </w:r>
          </w:p>
          <w:p w14:paraId="2C3CC5E2" w14:textId="77777777" w:rsidR="006A13BF" w:rsidRPr="007A0FA7" w:rsidRDefault="006A13BF" w:rsidP="003452D9">
            <w:pPr>
              <w:pStyle w:val="ProductList-Body"/>
              <w:spacing w:after="120"/>
              <w:rPr>
                <w:sz w:val="16"/>
                <w:szCs w:val="16"/>
                <w:lang w:val="it-IT"/>
              </w:rPr>
            </w:pPr>
            <w:r w:rsidRPr="007A0FA7">
              <w:rPr>
                <w:b/>
                <w:sz w:val="16"/>
                <w:szCs w:val="16"/>
                <w:lang w:val="it-IT"/>
              </w:rPr>
              <w:t>Nadgledanje usluge</w:t>
            </w:r>
            <w:r w:rsidRPr="007A0FA7">
              <w:rPr>
                <w:sz w:val="16"/>
                <w:szCs w:val="16"/>
                <w:lang w:val="it-IT"/>
              </w:rPr>
              <w:t>. Microsoftovo bezbednosno osoblje verifikuje evidenciju najmanje jednom u šest meseci kako bi po potrebi predložilo postupke za oporavak.</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proofErr w:type="spellStart"/>
            <w:r>
              <w:rPr>
                <w:sz w:val="16"/>
                <w:szCs w:val="16"/>
              </w:rPr>
              <w:t>Upravljanje</w:t>
            </w:r>
            <w:proofErr w:type="spellEnd"/>
            <w:r>
              <w:rPr>
                <w:sz w:val="16"/>
                <w:szCs w:val="16"/>
              </w:rPr>
              <w:t xml:space="preserve"> </w:t>
            </w:r>
            <w:proofErr w:type="spellStart"/>
            <w:r>
              <w:rPr>
                <w:sz w:val="16"/>
                <w:szCs w:val="16"/>
              </w:rPr>
              <w:t>održavanjem</w:t>
            </w:r>
            <w:proofErr w:type="spellEnd"/>
            <w:r>
              <w:rPr>
                <w:sz w:val="16"/>
                <w:szCs w:val="16"/>
              </w:rPr>
              <w:t xml:space="preserve"> </w:t>
            </w:r>
            <w:proofErr w:type="spellStart"/>
            <w:r>
              <w:rPr>
                <w:sz w:val="16"/>
                <w:szCs w:val="16"/>
              </w:rPr>
              <w:t>operativnosti</w:t>
            </w:r>
            <w:proofErr w:type="spellEnd"/>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 xml:space="preserve">Microsoft </w:t>
            </w:r>
            <w:proofErr w:type="spellStart"/>
            <w:r>
              <w:rPr>
                <w:sz w:val="16"/>
                <w:szCs w:val="16"/>
              </w:rPr>
              <w:t>primenjuje</w:t>
            </w:r>
            <w:proofErr w:type="spellEnd"/>
            <w:r>
              <w:rPr>
                <w:sz w:val="16"/>
                <w:szCs w:val="16"/>
              </w:rPr>
              <w:t xml:space="preserve"> </w:t>
            </w:r>
            <w:proofErr w:type="spellStart"/>
            <w:r>
              <w:rPr>
                <w:sz w:val="16"/>
                <w:szCs w:val="16"/>
              </w:rPr>
              <w:t>planove</w:t>
            </w:r>
            <w:proofErr w:type="spellEnd"/>
            <w:r>
              <w:rPr>
                <w:sz w:val="16"/>
                <w:szCs w:val="16"/>
              </w:rPr>
              <w:t xml:space="preserve"> u </w:t>
            </w:r>
            <w:proofErr w:type="spellStart"/>
            <w:r>
              <w:rPr>
                <w:sz w:val="16"/>
                <w:szCs w:val="16"/>
              </w:rPr>
              <w:t>hitnim</w:t>
            </w:r>
            <w:proofErr w:type="spellEnd"/>
            <w:r>
              <w:rPr>
                <w:sz w:val="16"/>
                <w:szCs w:val="16"/>
              </w:rPr>
              <w:t xml:space="preserve"> </w:t>
            </w:r>
            <w:proofErr w:type="spellStart"/>
            <w:r>
              <w:rPr>
                <w:sz w:val="16"/>
                <w:szCs w:val="16"/>
              </w:rPr>
              <w:t>slučajevima</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kontingencijske</w:t>
            </w:r>
            <w:proofErr w:type="spellEnd"/>
            <w:r>
              <w:rPr>
                <w:sz w:val="16"/>
                <w:szCs w:val="16"/>
              </w:rPr>
              <w:t xml:space="preserve"> </w:t>
            </w:r>
            <w:proofErr w:type="spellStart"/>
            <w:r>
              <w:rPr>
                <w:sz w:val="16"/>
                <w:szCs w:val="16"/>
              </w:rPr>
              <w:t>planove</w:t>
            </w:r>
            <w:proofErr w:type="spellEnd"/>
            <w:r>
              <w:rPr>
                <w:sz w:val="16"/>
                <w:szCs w:val="16"/>
              </w:rPr>
              <w:t xml:space="preserve"> za </w:t>
            </w:r>
            <w:proofErr w:type="spellStart"/>
            <w:r>
              <w:rPr>
                <w:sz w:val="16"/>
                <w:szCs w:val="16"/>
              </w:rPr>
              <w:t>objekte</w:t>
            </w:r>
            <w:proofErr w:type="spellEnd"/>
            <w:r>
              <w:rPr>
                <w:sz w:val="16"/>
                <w:szCs w:val="16"/>
              </w:rPr>
              <w:t xml:space="preserve"> u </w:t>
            </w:r>
            <w:proofErr w:type="spellStart"/>
            <w:r>
              <w:rPr>
                <w:sz w:val="16"/>
                <w:szCs w:val="16"/>
              </w:rPr>
              <w:t>kojima</w:t>
            </w:r>
            <w:proofErr w:type="spellEnd"/>
            <w:r>
              <w:rPr>
                <w:sz w:val="16"/>
                <w:szCs w:val="16"/>
              </w:rPr>
              <w:t xml:space="preserve"> se </w:t>
            </w:r>
            <w:proofErr w:type="spellStart"/>
            <w:r>
              <w:rPr>
                <w:sz w:val="16"/>
                <w:szCs w:val="16"/>
              </w:rPr>
              <w:t>nalaze</w:t>
            </w:r>
            <w:proofErr w:type="spellEnd"/>
            <w:r>
              <w:rPr>
                <w:sz w:val="16"/>
                <w:szCs w:val="16"/>
              </w:rPr>
              <w:t xml:space="preserve"> Microsoft </w:t>
            </w:r>
            <w:proofErr w:type="spellStart"/>
            <w:r>
              <w:rPr>
                <w:sz w:val="16"/>
                <w:szCs w:val="16"/>
              </w:rPr>
              <w:t>informacioni</w:t>
            </w:r>
            <w:proofErr w:type="spellEnd"/>
            <w:r>
              <w:rPr>
                <w:sz w:val="16"/>
                <w:szCs w:val="16"/>
              </w:rPr>
              <w:t xml:space="preserve"> </w:t>
            </w:r>
            <w:proofErr w:type="spellStart"/>
            <w:r>
              <w:rPr>
                <w:sz w:val="16"/>
                <w:szCs w:val="16"/>
              </w:rPr>
              <w:t>sistemi</w:t>
            </w:r>
            <w:proofErr w:type="spellEnd"/>
            <w:r>
              <w:rPr>
                <w:sz w:val="16"/>
                <w:szCs w:val="16"/>
              </w:rPr>
              <w:t xml:space="preserve"> koji </w:t>
            </w:r>
            <w:proofErr w:type="spellStart"/>
            <w:r>
              <w:rPr>
                <w:sz w:val="16"/>
                <w:szCs w:val="16"/>
              </w:rPr>
              <w:t>obrađuju</w:t>
            </w:r>
            <w:proofErr w:type="spellEnd"/>
            <w:r>
              <w:rPr>
                <w:sz w:val="16"/>
                <w:szCs w:val="16"/>
              </w:rPr>
              <w:t xml:space="preserve"> </w:t>
            </w:r>
            <w:proofErr w:type="spellStart"/>
            <w:r>
              <w:rPr>
                <w:sz w:val="16"/>
                <w:szCs w:val="16"/>
              </w:rPr>
              <w:t>Lične</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w:t>
            </w:r>
          </w:p>
          <w:p w14:paraId="181482E9" w14:textId="2A2DF7DA" w:rsidR="006A13BF" w:rsidRPr="000720BF" w:rsidRDefault="006A13BF" w:rsidP="003452D9">
            <w:pPr>
              <w:pStyle w:val="ProductList-Body"/>
              <w:spacing w:after="120"/>
              <w:ind w:left="162" w:hanging="162"/>
              <w:rPr>
                <w:sz w:val="16"/>
                <w:szCs w:val="16"/>
              </w:rPr>
            </w:pPr>
            <w:r>
              <w:rPr>
                <w:sz w:val="16"/>
                <w:szCs w:val="16"/>
              </w:rPr>
              <w:t>-</w:t>
            </w:r>
            <w:r>
              <w:rPr>
                <w:sz w:val="16"/>
                <w:szCs w:val="16"/>
              </w:rPr>
              <w:tab/>
            </w:r>
            <w:proofErr w:type="spellStart"/>
            <w:r>
              <w:rPr>
                <w:sz w:val="16"/>
                <w:szCs w:val="16"/>
              </w:rPr>
              <w:t>Redundantno</w:t>
            </w:r>
            <w:proofErr w:type="spellEnd"/>
            <w:r>
              <w:rPr>
                <w:sz w:val="16"/>
                <w:szCs w:val="16"/>
              </w:rPr>
              <w:t xml:space="preserve"> </w:t>
            </w:r>
            <w:proofErr w:type="spellStart"/>
            <w:r>
              <w:rPr>
                <w:sz w:val="16"/>
                <w:szCs w:val="16"/>
              </w:rPr>
              <w:t>skladište</w:t>
            </w:r>
            <w:proofErr w:type="spellEnd"/>
            <w:r>
              <w:rPr>
                <w:sz w:val="16"/>
                <w:szCs w:val="16"/>
              </w:rPr>
              <w:t xml:space="preserve"> </w:t>
            </w:r>
            <w:proofErr w:type="spellStart"/>
            <w:r>
              <w:rPr>
                <w:sz w:val="16"/>
                <w:szCs w:val="16"/>
              </w:rPr>
              <w:t>korporacije</w:t>
            </w:r>
            <w:proofErr w:type="spellEnd"/>
            <w:r>
              <w:rPr>
                <w:sz w:val="16"/>
                <w:szCs w:val="16"/>
              </w:rPr>
              <w:t xml:space="preserve"> Microsoft </w:t>
            </w:r>
            <w:proofErr w:type="spellStart"/>
            <w:r>
              <w:rPr>
                <w:sz w:val="16"/>
                <w:szCs w:val="16"/>
              </w:rPr>
              <w:t>i</w:t>
            </w:r>
            <w:proofErr w:type="spellEnd"/>
            <w:r>
              <w:rPr>
                <w:sz w:val="16"/>
                <w:szCs w:val="16"/>
              </w:rPr>
              <w:t xml:space="preserve"> </w:t>
            </w:r>
            <w:proofErr w:type="spellStart"/>
            <w:r>
              <w:rPr>
                <w:sz w:val="16"/>
                <w:szCs w:val="16"/>
              </w:rPr>
              <w:t>njene</w:t>
            </w:r>
            <w:proofErr w:type="spellEnd"/>
            <w:r>
              <w:rPr>
                <w:sz w:val="16"/>
                <w:szCs w:val="16"/>
              </w:rPr>
              <w:t xml:space="preserve"> procedure za </w:t>
            </w:r>
            <w:proofErr w:type="spellStart"/>
            <w:r>
              <w:rPr>
                <w:sz w:val="16"/>
                <w:szCs w:val="16"/>
              </w:rPr>
              <w:t>oporavak</w:t>
            </w:r>
            <w:proofErr w:type="spellEnd"/>
            <w:r>
              <w:rPr>
                <w:sz w:val="16"/>
                <w:szCs w:val="16"/>
              </w:rPr>
              <w:t xml:space="preserve"> </w:t>
            </w:r>
            <w:proofErr w:type="spellStart"/>
            <w:r>
              <w:rPr>
                <w:sz w:val="16"/>
                <w:szCs w:val="16"/>
              </w:rPr>
              <w:t>podataka</w:t>
            </w:r>
            <w:proofErr w:type="spellEnd"/>
            <w:r>
              <w:rPr>
                <w:sz w:val="16"/>
                <w:szCs w:val="16"/>
              </w:rPr>
              <w:t xml:space="preserve"> </w:t>
            </w:r>
            <w:proofErr w:type="spellStart"/>
            <w:r>
              <w:rPr>
                <w:sz w:val="16"/>
                <w:szCs w:val="16"/>
              </w:rPr>
              <w:t>osmišljene</w:t>
            </w:r>
            <w:proofErr w:type="spellEnd"/>
            <w:r>
              <w:rPr>
                <w:sz w:val="16"/>
                <w:szCs w:val="16"/>
              </w:rPr>
              <w:t xml:space="preserve"> </w:t>
            </w:r>
            <w:proofErr w:type="spellStart"/>
            <w:r>
              <w:rPr>
                <w:sz w:val="16"/>
                <w:szCs w:val="16"/>
              </w:rPr>
              <w:t>su</w:t>
            </w:r>
            <w:proofErr w:type="spellEnd"/>
            <w:r>
              <w:rPr>
                <w:sz w:val="16"/>
                <w:szCs w:val="16"/>
              </w:rPr>
              <w:t xml:space="preserve"> </w:t>
            </w:r>
            <w:proofErr w:type="spellStart"/>
            <w:r>
              <w:rPr>
                <w:sz w:val="16"/>
                <w:szCs w:val="16"/>
              </w:rPr>
              <w:t>sa</w:t>
            </w:r>
            <w:proofErr w:type="spellEnd"/>
            <w:r>
              <w:rPr>
                <w:sz w:val="16"/>
                <w:szCs w:val="16"/>
              </w:rPr>
              <w:t xml:space="preserve"> </w:t>
            </w:r>
            <w:proofErr w:type="spellStart"/>
            <w:r>
              <w:rPr>
                <w:sz w:val="16"/>
                <w:szCs w:val="16"/>
              </w:rPr>
              <w:t>ciljem</w:t>
            </w:r>
            <w:proofErr w:type="spellEnd"/>
            <w:r>
              <w:rPr>
                <w:sz w:val="16"/>
                <w:szCs w:val="16"/>
              </w:rPr>
              <w:t xml:space="preserve"> da </w:t>
            </w:r>
            <w:proofErr w:type="spellStart"/>
            <w:r>
              <w:rPr>
                <w:sz w:val="16"/>
                <w:szCs w:val="16"/>
              </w:rPr>
              <w:t>rekonstruišu</w:t>
            </w:r>
            <w:proofErr w:type="spellEnd"/>
            <w:r>
              <w:rPr>
                <w:sz w:val="16"/>
                <w:szCs w:val="16"/>
              </w:rPr>
              <w:t xml:space="preserve"> </w:t>
            </w:r>
            <w:proofErr w:type="spellStart"/>
            <w:r>
              <w:rPr>
                <w:sz w:val="16"/>
                <w:szCs w:val="16"/>
              </w:rPr>
              <w:t>Klijentove</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Podatke</w:t>
            </w:r>
            <w:proofErr w:type="spellEnd"/>
            <w:r>
              <w:rPr>
                <w:sz w:val="16"/>
                <w:szCs w:val="16"/>
              </w:rPr>
              <w:t xml:space="preserve"> </w:t>
            </w:r>
            <w:proofErr w:type="spellStart"/>
            <w:r>
              <w:rPr>
                <w:sz w:val="16"/>
                <w:szCs w:val="16"/>
              </w:rPr>
              <w:t>profesionalnih</w:t>
            </w:r>
            <w:proofErr w:type="spellEnd"/>
            <w:r>
              <w:rPr>
                <w:sz w:val="16"/>
                <w:szCs w:val="16"/>
              </w:rPr>
              <w:t xml:space="preserve"> </w:t>
            </w:r>
            <w:proofErr w:type="spellStart"/>
            <w:r>
              <w:rPr>
                <w:sz w:val="16"/>
                <w:szCs w:val="16"/>
              </w:rPr>
              <w:t>usluga</w:t>
            </w:r>
            <w:proofErr w:type="spellEnd"/>
            <w:r>
              <w:rPr>
                <w:sz w:val="16"/>
                <w:szCs w:val="16"/>
              </w:rPr>
              <w:t xml:space="preserve"> u </w:t>
            </w:r>
            <w:proofErr w:type="spellStart"/>
            <w:r>
              <w:rPr>
                <w:sz w:val="16"/>
                <w:szCs w:val="16"/>
              </w:rPr>
              <w:t>prvobitno</w:t>
            </w:r>
            <w:proofErr w:type="spellEnd"/>
            <w:r>
              <w:rPr>
                <w:sz w:val="16"/>
                <w:szCs w:val="16"/>
              </w:rPr>
              <w:t xml:space="preserve"> </w:t>
            </w:r>
            <w:proofErr w:type="spellStart"/>
            <w:r>
              <w:rPr>
                <w:sz w:val="16"/>
                <w:szCs w:val="16"/>
              </w:rPr>
              <w:t>stanje</w:t>
            </w:r>
            <w:proofErr w:type="spellEnd"/>
            <w:r>
              <w:rPr>
                <w:sz w:val="16"/>
                <w:szCs w:val="16"/>
              </w:rPr>
              <w:t xml:space="preserve"> </w:t>
            </w:r>
            <w:proofErr w:type="spellStart"/>
            <w:r>
              <w:rPr>
                <w:sz w:val="16"/>
                <w:szCs w:val="16"/>
              </w:rPr>
              <w:t>ili</w:t>
            </w:r>
            <w:proofErr w:type="spellEnd"/>
            <w:r>
              <w:rPr>
                <w:sz w:val="16"/>
                <w:szCs w:val="16"/>
              </w:rPr>
              <w:t xml:space="preserve"> u </w:t>
            </w:r>
            <w:proofErr w:type="spellStart"/>
            <w:r>
              <w:rPr>
                <w:sz w:val="16"/>
                <w:szCs w:val="16"/>
              </w:rPr>
              <w:t>poslednje</w:t>
            </w:r>
            <w:proofErr w:type="spellEnd"/>
            <w:r>
              <w:rPr>
                <w:sz w:val="16"/>
                <w:szCs w:val="16"/>
              </w:rPr>
              <w:t xml:space="preserve"> </w:t>
            </w:r>
            <w:proofErr w:type="spellStart"/>
            <w:r>
              <w:rPr>
                <w:sz w:val="16"/>
                <w:szCs w:val="16"/>
              </w:rPr>
              <w:t>replicirano</w:t>
            </w:r>
            <w:proofErr w:type="spellEnd"/>
            <w:r>
              <w:rPr>
                <w:sz w:val="16"/>
                <w:szCs w:val="16"/>
              </w:rPr>
              <w:t xml:space="preserve"> </w:t>
            </w:r>
            <w:proofErr w:type="spellStart"/>
            <w:r>
              <w:rPr>
                <w:sz w:val="16"/>
                <w:szCs w:val="16"/>
              </w:rPr>
              <w:t>stanje</w:t>
            </w:r>
            <w:proofErr w:type="spellEnd"/>
            <w:r>
              <w:rPr>
                <w:sz w:val="16"/>
                <w:szCs w:val="16"/>
              </w:rPr>
              <w:t xml:space="preserve"> </w:t>
            </w:r>
            <w:proofErr w:type="spellStart"/>
            <w:r>
              <w:rPr>
                <w:sz w:val="16"/>
                <w:szCs w:val="16"/>
              </w:rPr>
              <w:t>iz</w:t>
            </w:r>
            <w:proofErr w:type="spellEnd"/>
            <w:r w:rsidR="0023047F">
              <w:rPr>
                <w:sz w:val="16"/>
                <w:szCs w:val="16"/>
              </w:rPr>
              <w:t> </w:t>
            </w:r>
            <w:proofErr w:type="spellStart"/>
            <w:r>
              <w:rPr>
                <w:sz w:val="16"/>
                <w:szCs w:val="16"/>
              </w:rPr>
              <w:t>perioda</w:t>
            </w:r>
            <w:proofErr w:type="spellEnd"/>
            <w:r>
              <w:rPr>
                <w:sz w:val="16"/>
                <w:szCs w:val="16"/>
              </w:rPr>
              <w:t xml:space="preserve"> pre </w:t>
            </w:r>
            <w:proofErr w:type="spellStart"/>
            <w:r>
              <w:rPr>
                <w:sz w:val="16"/>
                <w:szCs w:val="16"/>
              </w:rPr>
              <w:t>nego</w:t>
            </w:r>
            <w:proofErr w:type="spellEnd"/>
            <w:r>
              <w:rPr>
                <w:sz w:val="16"/>
                <w:szCs w:val="16"/>
              </w:rPr>
              <w:t xml:space="preserve"> </w:t>
            </w:r>
            <w:proofErr w:type="spellStart"/>
            <w:r>
              <w:rPr>
                <w:sz w:val="16"/>
                <w:szCs w:val="16"/>
              </w:rPr>
              <w:t>što</w:t>
            </w:r>
            <w:proofErr w:type="spellEnd"/>
            <w:r>
              <w:rPr>
                <w:sz w:val="16"/>
                <w:szCs w:val="16"/>
              </w:rPr>
              <w:t xml:space="preserve"> </w:t>
            </w:r>
            <w:proofErr w:type="spellStart"/>
            <w:r>
              <w:rPr>
                <w:sz w:val="16"/>
                <w:szCs w:val="16"/>
              </w:rPr>
              <w:t>su</w:t>
            </w:r>
            <w:proofErr w:type="spellEnd"/>
            <w:r>
              <w:rPr>
                <w:sz w:val="16"/>
                <w:szCs w:val="16"/>
              </w:rPr>
              <w:t xml:space="preserve"> </w:t>
            </w:r>
            <w:proofErr w:type="spellStart"/>
            <w:r>
              <w:rPr>
                <w:sz w:val="16"/>
                <w:szCs w:val="16"/>
              </w:rPr>
              <w:t>izgubljeni</w:t>
            </w:r>
            <w:proofErr w:type="spellEnd"/>
            <w:r>
              <w:rPr>
                <w:sz w:val="16"/>
                <w:szCs w:val="16"/>
              </w:rPr>
              <w:t xml:space="preserve"> </w:t>
            </w:r>
            <w:proofErr w:type="spellStart"/>
            <w:r>
              <w:rPr>
                <w:sz w:val="16"/>
                <w:szCs w:val="16"/>
              </w:rPr>
              <w:t>ili</w:t>
            </w:r>
            <w:proofErr w:type="spellEnd"/>
            <w:r>
              <w:rPr>
                <w:sz w:val="16"/>
                <w:szCs w:val="16"/>
              </w:rPr>
              <w:t xml:space="preserve"> </w:t>
            </w:r>
            <w:proofErr w:type="spellStart"/>
            <w:r>
              <w:rPr>
                <w:sz w:val="16"/>
                <w:szCs w:val="16"/>
              </w:rPr>
              <w:t>uništeni</w:t>
            </w:r>
            <w:proofErr w:type="spellEnd"/>
            <w:r>
              <w:rPr>
                <w:sz w:val="16"/>
                <w:szCs w:val="16"/>
              </w:rPr>
              <w:t>.</w:t>
            </w:r>
          </w:p>
        </w:tc>
      </w:tr>
    </w:tbl>
    <w:p w14:paraId="169292B0" w14:textId="77777777" w:rsidR="006A13BF" w:rsidRPr="00FC77AC" w:rsidRDefault="006A13BF" w:rsidP="006A13BF">
      <w:pPr>
        <w:pStyle w:val="ProductList-Body"/>
        <w:spacing w:after="120"/>
      </w:pPr>
    </w:p>
    <w:p w14:paraId="10122163" w14:textId="77777777" w:rsidR="006A13BF" w:rsidRPr="00FC77AC" w:rsidRDefault="00624389" w:rsidP="006A13BF">
      <w:pPr>
        <w:pStyle w:val="ProductList-Body"/>
        <w:shd w:val="clear" w:color="auto" w:fill="A6A6A6" w:themeFill="background1" w:themeFillShade="A6"/>
        <w:spacing w:after="120"/>
        <w:jc w:val="right"/>
      </w:pPr>
      <w:hyperlink w:anchor="TableofContents" w:tooltip="Sadržaj" w:history="1">
        <w:proofErr w:type="spellStart"/>
        <w:r w:rsidR="00FC72B7">
          <w:rPr>
            <w:rStyle w:val="Hyperlink"/>
            <w:sz w:val="16"/>
            <w:szCs w:val="16"/>
          </w:rPr>
          <w:t>Sadržaj</w:t>
        </w:r>
        <w:proofErr w:type="spellEnd"/>
      </w:hyperlink>
      <w:r w:rsidR="00FC72B7">
        <w:rPr>
          <w:sz w:val="16"/>
          <w:szCs w:val="16"/>
        </w:rPr>
        <w:t xml:space="preserve"> / </w:t>
      </w:r>
      <w:hyperlink w:anchor="GeneralTerms" w:tooltip="Opšti uslovi" w:history="1">
        <w:proofErr w:type="spellStart"/>
        <w:r w:rsidR="00FC72B7">
          <w:rPr>
            <w:rStyle w:val="Hyperlink"/>
            <w:sz w:val="16"/>
            <w:szCs w:val="16"/>
          </w:rPr>
          <w:t>Opšti</w:t>
        </w:r>
        <w:proofErr w:type="spellEnd"/>
        <w:r w:rsidR="00FC72B7">
          <w:rPr>
            <w:rStyle w:val="Hyperlink"/>
            <w:sz w:val="16"/>
            <w:szCs w:val="16"/>
          </w:rPr>
          <w:t xml:space="preserve"> </w:t>
        </w:r>
        <w:proofErr w:type="spellStart"/>
        <w:r w:rsidR="00FC72B7">
          <w:rPr>
            <w:rStyle w:val="Hyperlink"/>
            <w:sz w:val="16"/>
            <w:szCs w:val="16"/>
          </w:rPr>
          <w:t>uslovi</w:t>
        </w:r>
        <w:proofErr w:type="spellEnd"/>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EC0E45">
          <w:footerReference w:type="first" r:id="rId28"/>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EC0E45">
          <w:footerReference w:type="default" r:id="rId29"/>
          <w:footerReference w:type="first" r:id="rId30"/>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4" w:name="_Toc155369823"/>
      <w:bookmarkStart w:id="165" w:name="_Toc8395062"/>
      <w:bookmarkStart w:id="166" w:name="_Toc6563850"/>
      <w:bookmarkStart w:id="167" w:name="_Toc21617071"/>
      <w:bookmarkStart w:id="168" w:name="_Toc26972866"/>
      <w:proofErr w:type="spellStart"/>
      <w:r>
        <w:t>Dodatak</w:t>
      </w:r>
      <w:proofErr w:type="spellEnd"/>
      <w:r>
        <w:t xml:space="preserve"> B – </w:t>
      </w:r>
      <w:proofErr w:type="spellStart"/>
      <w:r>
        <w:t>Lica</w:t>
      </w:r>
      <w:proofErr w:type="spellEnd"/>
      <w:r>
        <w:t xml:space="preserve"> </w:t>
      </w:r>
      <w:proofErr w:type="spellStart"/>
      <w:r>
        <w:t>na</w:t>
      </w:r>
      <w:proofErr w:type="spellEnd"/>
      <w:r>
        <w:t xml:space="preserve"> </w:t>
      </w:r>
      <w:proofErr w:type="spellStart"/>
      <w:r>
        <w:t>koja</w:t>
      </w:r>
      <w:proofErr w:type="spellEnd"/>
      <w:r>
        <w:t xml:space="preserve"> se </w:t>
      </w:r>
      <w:proofErr w:type="spellStart"/>
      <w:r>
        <w:t>odnose</w:t>
      </w:r>
      <w:proofErr w:type="spellEnd"/>
      <w:r>
        <w:t xml:space="preserve"> </w:t>
      </w:r>
      <w:proofErr w:type="spellStart"/>
      <w:r>
        <w:t>podaci</w:t>
      </w:r>
      <w:proofErr w:type="spellEnd"/>
      <w:r>
        <w:t xml:space="preserve"> </w:t>
      </w:r>
      <w:proofErr w:type="spellStart"/>
      <w:r>
        <w:t>i</w:t>
      </w:r>
      <w:proofErr w:type="spellEnd"/>
      <w:r>
        <w:t xml:space="preserve"> </w:t>
      </w:r>
      <w:proofErr w:type="spellStart"/>
      <w:r>
        <w:t>kategorije</w:t>
      </w:r>
      <w:proofErr w:type="spellEnd"/>
      <w:r>
        <w:t xml:space="preserve"> </w:t>
      </w:r>
      <w:proofErr w:type="spellStart"/>
      <w:r>
        <w:t>ličnih</w:t>
      </w:r>
      <w:proofErr w:type="spellEnd"/>
      <w:r>
        <w:t xml:space="preserve"> </w:t>
      </w:r>
      <w:proofErr w:type="spellStart"/>
      <w:r>
        <w:t>podataka</w:t>
      </w:r>
      <w:bookmarkEnd w:id="164"/>
      <w:proofErr w:type="spellEnd"/>
    </w:p>
    <w:bookmarkEnd w:id="165"/>
    <w:bookmarkEnd w:id="166"/>
    <w:bookmarkEnd w:id="167"/>
    <w:bookmarkEnd w:id="168"/>
    <w:p w14:paraId="4F8010D3" w14:textId="7F124DCF" w:rsidR="00AA349D" w:rsidRPr="00FC77AC" w:rsidRDefault="00AA349D" w:rsidP="00AA349D">
      <w:pPr>
        <w:pStyle w:val="ProductList-Body"/>
      </w:pPr>
    </w:p>
    <w:p w14:paraId="0CCE4AB9" w14:textId="19D2BDB2" w:rsidR="00AA349D" w:rsidRPr="00FC77AC" w:rsidRDefault="00AA349D" w:rsidP="00AA349D">
      <w:pPr>
        <w:pStyle w:val="ProductList-Body"/>
        <w:spacing w:after="120"/>
      </w:pPr>
      <w:proofErr w:type="spellStart"/>
      <w:r>
        <w:rPr>
          <w:b/>
        </w:rPr>
        <w:t>Lica</w:t>
      </w:r>
      <w:proofErr w:type="spellEnd"/>
      <w:r>
        <w:rPr>
          <w:b/>
        </w:rPr>
        <w:t xml:space="preserve"> </w:t>
      </w:r>
      <w:proofErr w:type="spellStart"/>
      <w:r>
        <w:rPr>
          <w:b/>
        </w:rPr>
        <w:t>na</w:t>
      </w:r>
      <w:proofErr w:type="spellEnd"/>
      <w:r>
        <w:rPr>
          <w:b/>
        </w:rPr>
        <w:t xml:space="preserve"> </w:t>
      </w:r>
      <w:proofErr w:type="spellStart"/>
      <w:r>
        <w:rPr>
          <w:b/>
        </w:rPr>
        <w:t>koja</w:t>
      </w:r>
      <w:proofErr w:type="spellEnd"/>
      <w:r>
        <w:rPr>
          <w:b/>
        </w:rPr>
        <w:t xml:space="preserve"> se </w:t>
      </w:r>
      <w:proofErr w:type="spellStart"/>
      <w:r>
        <w:rPr>
          <w:b/>
        </w:rPr>
        <w:t>odnose</w:t>
      </w:r>
      <w:proofErr w:type="spellEnd"/>
      <w:r>
        <w:rPr>
          <w:b/>
        </w:rPr>
        <w:t xml:space="preserve"> </w:t>
      </w:r>
      <w:proofErr w:type="spellStart"/>
      <w:r>
        <w:rPr>
          <w:b/>
        </w:rPr>
        <w:t>podaci</w:t>
      </w:r>
      <w:proofErr w:type="spellEnd"/>
      <w:r>
        <w:t xml:space="preserve">: </w:t>
      </w:r>
      <w:proofErr w:type="spellStart"/>
      <w:r>
        <w:t>Osobe</w:t>
      </w:r>
      <w:proofErr w:type="spellEnd"/>
      <w:r>
        <w:t xml:space="preserve"> </w:t>
      </w:r>
      <w:proofErr w:type="spellStart"/>
      <w:r>
        <w:t>na</w:t>
      </w:r>
      <w:proofErr w:type="spellEnd"/>
      <w:r>
        <w:t xml:space="preserve"> </w:t>
      </w:r>
      <w:proofErr w:type="spellStart"/>
      <w:r>
        <w:t>koje</w:t>
      </w:r>
      <w:proofErr w:type="spellEnd"/>
      <w:r>
        <w:t xml:space="preserve"> se </w:t>
      </w:r>
      <w:proofErr w:type="spellStart"/>
      <w:r>
        <w:t>podaci</w:t>
      </w:r>
      <w:proofErr w:type="spellEnd"/>
      <w:r>
        <w:t xml:space="preserve"> </w:t>
      </w:r>
      <w:proofErr w:type="spellStart"/>
      <w:r>
        <w:t>odnose</w:t>
      </w:r>
      <w:proofErr w:type="spellEnd"/>
      <w:r>
        <w:t xml:space="preserve"> </w:t>
      </w:r>
      <w:proofErr w:type="spellStart"/>
      <w:r>
        <w:t>obuhvataju</w:t>
      </w:r>
      <w:proofErr w:type="spellEnd"/>
      <w:r>
        <w:t xml:space="preserve"> </w:t>
      </w:r>
      <w:proofErr w:type="spellStart"/>
      <w:r>
        <w:t>predstavnike</w:t>
      </w:r>
      <w:proofErr w:type="spellEnd"/>
      <w:r>
        <w:t xml:space="preserve"> </w:t>
      </w:r>
      <w:proofErr w:type="spellStart"/>
      <w:r>
        <w:t>i</w:t>
      </w:r>
      <w:proofErr w:type="spellEnd"/>
      <w:r>
        <w:t xml:space="preserve"> </w:t>
      </w:r>
      <w:proofErr w:type="spellStart"/>
      <w:r>
        <w:t>krajnje</w:t>
      </w:r>
      <w:proofErr w:type="spellEnd"/>
      <w:r>
        <w:t xml:space="preserve"> </w:t>
      </w:r>
      <w:proofErr w:type="spellStart"/>
      <w:r>
        <w:t>korisnike</w:t>
      </w:r>
      <w:proofErr w:type="spellEnd"/>
      <w:r>
        <w:t xml:space="preserve"> </w:t>
      </w:r>
      <w:proofErr w:type="spellStart"/>
      <w:r>
        <w:t>Klijenta</w:t>
      </w:r>
      <w:proofErr w:type="spellEnd"/>
      <w:r>
        <w:t xml:space="preserve">, </w:t>
      </w:r>
      <w:proofErr w:type="spellStart"/>
      <w:r>
        <w:t>uključujući</w:t>
      </w:r>
      <w:proofErr w:type="spellEnd"/>
      <w:r>
        <w:t xml:space="preserve"> </w:t>
      </w:r>
      <w:proofErr w:type="spellStart"/>
      <w:r>
        <w:t>Klijentove</w:t>
      </w:r>
      <w:proofErr w:type="spellEnd"/>
      <w:r>
        <w:t xml:space="preserve"> </w:t>
      </w:r>
      <w:proofErr w:type="spellStart"/>
      <w:r>
        <w:t>zaposlene</w:t>
      </w:r>
      <w:proofErr w:type="spellEnd"/>
      <w:r>
        <w:t xml:space="preserve">, </w:t>
      </w:r>
      <w:proofErr w:type="spellStart"/>
      <w:r>
        <w:t>ugovarače</w:t>
      </w:r>
      <w:proofErr w:type="spellEnd"/>
      <w:r>
        <w:t xml:space="preserve">, </w:t>
      </w:r>
      <w:proofErr w:type="spellStart"/>
      <w:r>
        <w:t>saradnike</w:t>
      </w:r>
      <w:proofErr w:type="spellEnd"/>
      <w:r>
        <w:t xml:space="preserve"> </w:t>
      </w:r>
      <w:proofErr w:type="spellStart"/>
      <w:r>
        <w:t>i</w:t>
      </w:r>
      <w:proofErr w:type="spellEnd"/>
      <w:r>
        <w:t xml:space="preserve"> </w:t>
      </w:r>
      <w:proofErr w:type="spellStart"/>
      <w:r>
        <w:t>klijente</w:t>
      </w:r>
      <w:proofErr w:type="spellEnd"/>
      <w:r>
        <w:t xml:space="preserve">. </w:t>
      </w:r>
      <w:proofErr w:type="spellStart"/>
      <w:r>
        <w:t>Osobe</w:t>
      </w:r>
      <w:proofErr w:type="spellEnd"/>
      <w:r>
        <w:t xml:space="preserve"> </w:t>
      </w:r>
      <w:proofErr w:type="spellStart"/>
      <w:r>
        <w:t>na</w:t>
      </w:r>
      <w:proofErr w:type="spellEnd"/>
      <w:r>
        <w:t xml:space="preserve"> </w:t>
      </w:r>
      <w:proofErr w:type="spellStart"/>
      <w:r>
        <w:t>koje</w:t>
      </w:r>
      <w:proofErr w:type="spellEnd"/>
      <w:r>
        <w:t xml:space="preserve"> se </w:t>
      </w:r>
      <w:proofErr w:type="spellStart"/>
      <w:r>
        <w:t>podaci</w:t>
      </w:r>
      <w:proofErr w:type="spellEnd"/>
      <w:r>
        <w:t xml:space="preserve"> </w:t>
      </w:r>
      <w:proofErr w:type="spellStart"/>
      <w:r>
        <w:t>odnose</w:t>
      </w:r>
      <w:proofErr w:type="spellEnd"/>
      <w:r>
        <w:t xml:space="preserve"> </w:t>
      </w:r>
      <w:proofErr w:type="spellStart"/>
      <w:r>
        <w:t>mogu</w:t>
      </w:r>
      <w:proofErr w:type="spellEnd"/>
      <w:r>
        <w:t xml:space="preserve"> da </w:t>
      </w:r>
      <w:proofErr w:type="spellStart"/>
      <w:r>
        <w:t>obuhvataju</w:t>
      </w:r>
      <w:proofErr w:type="spellEnd"/>
      <w:r>
        <w:t xml:space="preserve"> </w:t>
      </w:r>
      <w:proofErr w:type="spellStart"/>
      <w:r>
        <w:t>i</w:t>
      </w:r>
      <w:proofErr w:type="spellEnd"/>
      <w:r>
        <w:t xml:space="preserve"> </w:t>
      </w:r>
      <w:proofErr w:type="spellStart"/>
      <w:r>
        <w:t>pojedince</w:t>
      </w:r>
      <w:proofErr w:type="spellEnd"/>
      <w:r>
        <w:t xml:space="preserve"> koji </w:t>
      </w:r>
      <w:proofErr w:type="spellStart"/>
      <w:r>
        <w:t>pokušavaju</w:t>
      </w:r>
      <w:proofErr w:type="spellEnd"/>
      <w:r>
        <w:t xml:space="preserve"> da </w:t>
      </w:r>
      <w:proofErr w:type="spellStart"/>
      <w:r>
        <w:t>saopšte</w:t>
      </w:r>
      <w:proofErr w:type="spellEnd"/>
      <w:r>
        <w:t xml:space="preserve"> </w:t>
      </w:r>
      <w:proofErr w:type="spellStart"/>
      <w:r>
        <w:t>ili</w:t>
      </w:r>
      <w:proofErr w:type="spellEnd"/>
      <w:r>
        <w:t xml:space="preserve"> </w:t>
      </w:r>
      <w:proofErr w:type="spellStart"/>
      <w:r>
        <w:t>prenesu</w:t>
      </w:r>
      <w:proofErr w:type="spellEnd"/>
      <w:r w:rsidR="0023047F">
        <w:t> </w:t>
      </w:r>
      <w:proofErr w:type="spellStart"/>
      <w:r>
        <w:t>lične</w:t>
      </w:r>
      <w:proofErr w:type="spellEnd"/>
      <w:r>
        <w:t xml:space="preserve"> </w:t>
      </w:r>
      <w:proofErr w:type="spellStart"/>
      <w:r>
        <w:t>informacije</w:t>
      </w:r>
      <w:proofErr w:type="spellEnd"/>
      <w:r>
        <w:t xml:space="preserve"> </w:t>
      </w:r>
      <w:proofErr w:type="spellStart"/>
      <w:r>
        <w:t>korisnicima</w:t>
      </w:r>
      <w:proofErr w:type="spellEnd"/>
      <w:r>
        <w:t xml:space="preserve"> </w:t>
      </w:r>
      <w:proofErr w:type="spellStart"/>
      <w:r>
        <w:t>usluga</w:t>
      </w:r>
      <w:proofErr w:type="spellEnd"/>
      <w:r>
        <w:t xml:space="preserve"> </w:t>
      </w:r>
      <w:proofErr w:type="spellStart"/>
      <w:r>
        <w:t>koje</w:t>
      </w:r>
      <w:proofErr w:type="spellEnd"/>
      <w:r>
        <w:t xml:space="preserve"> </w:t>
      </w:r>
      <w:proofErr w:type="spellStart"/>
      <w:r>
        <w:t>pruža</w:t>
      </w:r>
      <w:proofErr w:type="spellEnd"/>
      <w:r>
        <w:t xml:space="preserve"> Microsoft. </w:t>
      </w:r>
      <w:r>
        <w:rPr>
          <w:rFonts w:cstheme="minorHAnsi"/>
          <w:szCs w:val="18"/>
        </w:rPr>
        <w:t xml:space="preserve">Microsoft </w:t>
      </w:r>
      <w:proofErr w:type="spellStart"/>
      <w:r>
        <w:rPr>
          <w:rFonts w:cstheme="minorHAnsi"/>
          <w:szCs w:val="18"/>
        </w:rPr>
        <w:t>potvrđuje</w:t>
      </w:r>
      <w:proofErr w:type="spellEnd"/>
      <w:r>
        <w:rPr>
          <w:rFonts w:cstheme="minorHAnsi"/>
          <w:szCs w:val="18"/>
        </w:rPr>
        <w:t xml:space="preserve">, u </w:t>
      </w:r>
      <w:proofErr w:type="spellStart"/>
      <w:r>
        <w:rPr>
          <w:rFonts w:cstheme="minorHAnsi"/>
          <w:szCs w:val="18"/>
        </w:rPr>
        <w:t>zavisnosti</w:t>
      </w:r>
      <w:proofErr w:type="spellEnd"/>
      <w:r>
        <w:rPr>
          <w:rFonts w:cstheme="minorHAnsi"/>
          <w:szCs w:val="18"/>
        </w:rPr>
        <w:t xml:space="preserve"> </w:t>
      </w:r>
      <w:proofErr w:type="spellStart"/>
      <w:r>
        <w:rPr>
          <w:rFonts w:cstheme="minorHAnsi"/>
          <w:szCs w:val="18"/>
        </w:rPr>
        <w:t>od</w:t>
      </w:r>
      <w:proofErr w:type="spellEnd"/>
      <w:r>
        <w:rPr>
          <w:rFonts w:cstheme="minorHAnsi"/>
          <w:szCs w:val="18"/>
        </w:rPr>
        <w:t xml:space="preserve"> </w:t>
      </w:r>
      <w:proofErr w:type="spellStart"/>
      <w:r>
        <w:rPr>
          <w:rFonts w:cstheme="minorHAnsi"/>
          <w:szCs w:val="18"/>
        </w:rPr>
        <w:t>Klijentovog</w:t>
      </w:r>
      <w:proofErr w:type="spellEnd"/>
      <w:r>
        <w:rPr>
          <w:rFonts w:cstheme="minorHAnsi"/>
          <w:szCs w:val="18"/>
        </w:rPr>
        <w:t xml:space="preserve"> </w:t>
      </w:r>
      <w:proofErr w:type="spellStart"/>
      <w:r>
        <w:rPr>
          <w:rFonts w:cstheme="minorHAnsi"/>
          <w:szCs w:val="18"/>
        </w:rPr>
        <w:t>korišćenja</w:t>
      </w:r>
      <w:proofErr w:type="spellEnd"/>
      <w:r>
        <w:rPr>
          <w:rFonts w:cstheme="minorHAnsi"/>
          <w:szCs w:val="18"/>
        </w:rPr>
        <w:t xml:space="preserve"> </w:t>
      </w:r>
      <w:proofErr w:type="spellStart"/>
      <w:r>
        <w:rPr>
          <w:rFonts w:cstheme="minorHAnsi"/>
          <w:szCs w:val="18"/>
        </w:rPr>
        <w:t>Proizvoda</w:t>
      </w:r>
      <w:proofErr w:type="spellEnd"/>
      <w:r>
        <w:rPr>
          <w:rFonts w:cstheme="minorHAnsi"/>
          <w:szCs w:val="18"/>
        </w:rPr>
        <w:t xml:space="preserve"> </w:t>
      </w:r>
      <w:proofErr w:type="spellStart"/>
      <w:r>
        <w:rPr>
          <w:rFonts w:cstheme="minorHAnsi"/>
          <w:szCs w:val="18"/>
        </w:rPr>
        <w:t>i</w:t>
      </w:r>
      <w:proofErr w:type="spellEnd"/>
      <w:r>
        <w:rPr>
          <w:rFonts w:cstheme="minorHAnsi"/>
          <w:szCs w:val="18"/>
        </w:rPr>
        <w:t xml:space="preserve"> </w:t>
      </w:r>
      <w:proofErr w:type="spellStart"/>
      <w:r>
        <w:rPr>
          <w:rFonts w:cstheme="minorHAnsi"/>
          <w:szCs w:val="18"/>
        </w:rPr>
        <w:t>Usluga</w:t>
      </w:r>
      <w:proofErr w:type="spellEnd"/>
      <w:r>
        <w:rPr>
          <w:rFonts w:cstheme="minorHAnsi"/>
          <w:szCs w:val="18"/>
        </w:rPr>
        <w:t xml:space="preserve">, </w:t>
      </w:r>
      <w:r w:rsidR="0023047F">
        <w:rPr>
          <w:rFonts w:cstheme="minorHAnsi"/>
          <w:szCs w:val="18"/>
        </w:rPr>
        <w:br/>
      </w:r>
      <w:r>
        <w:rPr>
          <w:rFonts w:cstheme="minorHAnsi"/>
          <w:szCs w:val="18"/>
        </w:rPr>
        <w:t xml:space="preserve">da </w:t>
      </w:r>
      <w:proofErr w:type="spellStart"/>
      <w:r>
        <w:rPr>
          <w:rFonts w:cstheme="minorHAnsi"/>
          <w:szCs w:val="18"/>
        </w:rPr>
        <w:t>Klijent</w:t>
      </w:r>
      <w:proofErr w:type="spellEnd"/>
      <w:r>
        <w:rPr>
          <w:rFonts w:cstheme="minorHAnsi"/>
          <w:szCs w:val="18"/>
        </w:rPr>
        <w:t xml:space="preserve"> </w:t>
      </w:r>
      <w:proofErr w:type="spellStart"/>
      <w:r>
        <w:rPr>
          <w:rFonts w:cstheme="minorHAnsi"/>
          <w:szCs w:val="18"/>
        </w:rPr>
        <w:t>može</w:t>
      </w:r>
      <w:proofErr w:type="spellEnd"/>
      <w:r>
        <w:rPr>
          <w:rFonts w:cstheme="minorHAnsi"/>
          <w:szCs w:val="18"/>
        </w:rPr>
        <w:t xml:space="preserve"> </w:t>
      </w:r>
      <w:proofErr w:type="spellStart"/>
      <w:r>
        <w:rPr>
          <w:rFonts w:cstheme="minorHAnsi"/>
          <w:szCs w:val="18"/>
        </w:rPr>
        <w:t>odlučiti</w:t>
      </w:r>
      <w:proofErr w:type="spellEnd"/>
      <w:r>
        <w:rPr>
          <w:rFonts w:cstheme="minorHAnsi"/>
          <w:szCs w:val="18"/>
        </w:rPr>
        <w:t xml:space="preserve"> da </w:t>
      </w:r>
      <w:proofErr w:type="spellStart"/>
      <w:r>
        <w:rPr>
          <w:rFonts w:cstheme="minorHAnsi"/>
          <w:szCs w:val="18"/>
        </w:rPr>
        <w:t>uključi</w:t>
      </w:r>
      <w:proofErr w:type="spellEnd"/>
      <w:r>
        <w:rPr>
          <w:rFonts w:cstheme="minorHAnsi"/>
          <w:szCs w:val="18"/>
        </w:rPr>
        <w:t xml:space="preserve"> </w:t>
      </w:r>
      <w:proofErr w:type="spellStart"/>
      <w:r>
        <w:rPr>
          <w:rFonts w:cstheme="minorHAnsi"/>
          <w:szCs w:val="18"/>
        </w:rPr>
        <w:t>lične</w:t>
      </w:r>
      <w:proofErr w:type="spellEnd"/>
      <w:r>
        <w:rPr>
          <w:rFonts w:cstheme="minorHAnsi"/>
          <w:szCs w:val="18"/>
        </w:rPr>
        <w:t xml:space="preserve"> </w:t>
      </w:r>
      <w:proofErr w:type="spellStart"/>
      <w:r>
        <w:rPr>
          <w:rFonts w:cstheme="minorHAnsi"/>
          <w:szCs w:val="18"/>
        </w:rPr>
        <w:t>podatke</w:t>
      </w:r>
      <w:proofErr w:type="spellEnd"/>
      <w:r>
        <w:rPr>
          <w:rFonts w:cstheme="minorHAnsi"/>
          <w:szCs w:val="18"/>
        </w:rPr>
        <w:t xml:space="preserve"> </w:t>
      </w:r>
      <w:proofErr w:type="spellStart"/>
      <w:r>
        <w:rPr>
          <w:rFonts w:cstheme="minorHAnsi"/>
          <w:szCs w:val="18"/>
        </w:rPr>
        <w:t>bilo</w:t>
      </w:r>
      <w:proofErr w:type="spellEnd"/>
      <w:r>
        <w:rPr>
          <w:rFonts w:cstheme="minorHAnsi"/>
          <w:szCs w:val="18"/>
        </w:rPr>
        <w:t xml:space="preserve"> </w:t>
      </w:r>
      <w:proofErr w:type="spellStart"/>
      <w:r>
        <w:rPr>
          <w:rFonts w:cstheme="minorHAnsi"/>
          <w:szCs w:val="18"/>
        </w:rPr>
        <w:t>koje</w:t>
      </w:r>
      <w:proofErr w:type="spellEnd"/>
      <w:r>
        <w:rPr>
          <w:rFonts w:cstheme="minorHAnsi"/>
          <w:szCs w:val="18"/>
        </w:rPr>
        <w:t xml:space="preserve"> </w:t>
      </w:r>
      <w:proofErr w:type="spellStart"/>
      <w:r>
        <w:rPr>
          <w:rFonts w:cstheme="minorHAnsi"/>
          <w:szCs w:val="18"/>
        </w:rPr>
        <w:t>od</w:t>
      </w:r>
      <w:proofErr w:type="spellEnd"/>
      <w:r>
        <w:rPr>
          <w:rFonts w:cstheme="minorHAnsi"/>
          <w:szCs w:val="18"/>
        </w:rPr>
        <w:t xml:space="preserve"> </w:t>
      </w:r>
      <w:proofErr w:type="spellStart"/>
      <w:r>
        <w:rPr>
          <w:rFonts w:cstheme="minorHAnsi"/>
          <w:szCs w:val="18"/>
        </w:rPr>
        <w:t>sledećih</w:t>
      </w:r>
      <w:proofErr w:type="spellEnd"/>
      <w:r>
        <w:rPr>
          <w:rFonts w:cstheme="minorHAnsi"/>
          <w:szCs w:val="18"/>
        </w:rPr>
        <w:t xml:space="preserve"> </w:t>
      </w:r>
      <w:proofErr w:type="spellStart"/>
      <w:r>
        <w:rPr>
          <w:rFonts w:cstheme="minorHAnsi"/>
          <w:szCs w:val="18"/>
        </w:rPr>
        <w:t>kategorija</w:t>
      </w:r>
      <w:proofErr w:type="spellEnd"/>
      <w:r>
        <w:rPr>
          <w:rFonts w:cstheme="minorHAnsi"/>
          <w:szCs w:val="18"/>
        </w:rPr>
        <w:t xml:space="preserve"> </w:t>
      </w:r>
      <w:proofErr w:type="spellStart"/>
      <w:r>
        <w:rPr>
          <w:rFonts w:cstheme="minorHAnsi"/>
          <w:szCs w:val="18"/>
        </w:rPr>
        <w:t>lica</w:t>
      </w:r>
      <w:proofErr w:type="spellEnd"/>
      <w:r>
        <w:rPr>
          <w:rFonts w:cstheme="minorHAnsi"/>
          <w:szCs w:val="18"/>
        </w:rPr>
        <w:t xml:space="preserve"> </w:t>
      </w:r>
      <w:proofErr w:type="spellStart"/>
      <w:r>
        <w:rPr>
          <w:rFonts w:cstheme="minorHAnsi"/>
          <w:szCs w:val="18"/>
        </w:rPr>
        <w:t>na</w:t>
      </w:r>
      <w:proofErr w:type="spellEnd"/>
      <w:r>
        <w:rPr>
          <w:rFonts w:cstheme="minorHAnsi"/>
          <w:szCs w:val="18"/>
        </w:rPr>
        <w:t xml:space="preserve"> </w:t>
      </w:r>
      <w:proofErr w:type="spellStart"/>
      <w:r>
        <w:rPr>
          <w:rFonts w:cstheme="minorHAnsi"/>
          <w:szCs w:val="18"/>
        </w:rPr>
        <w:t>koja</w:t>
      </w:r>
      <w:proofErr w:type="spellEnd"/>
      <w:r>
        <w:rPr>
          <w:rFonts w:cstheme="minorHAnsi"/>
          <w:szCs w:val="18"/>
        </w:rPr>
        <w:t xml:space="preserve"> se </w:t>
      </w:r>
      <w:proofErr w:type="spellStart"/>
      <w:r>
        <w:rPr>
          <w:rFonts w:cstheme="minorHAnsi"/>
          <w:szCs w:val="18"/>
        </w:rPr>
        <w:t>odnose</w:t>
      </w:r>
      <w:proofErr w:type="spellEnd"/>
      <w:r>
        <w:rPr>
          <w:rFonts w:cstheme="minorHAnsi"/>
          <w:szCs w:val="18"/>
        </w:rPr>
        <w:t xml:space="preserve"> </w:t>
      </w:r>
      <w:proofErr w:type="spellStart"/>
      <w:r>
        <w:rPr>
          <w:rFonts w:cstheme="minorHAnsi"/>
          <w:szCs w:val="18"/>
        </w:rPr>
        <w:t>podaci</w:t>
      </w:r>
      <w:proofErr w:type="spellEnd"/>
      <w:r>
        <w:rPr>
          <w:rFonts w:cstheme="minorHAnsi"/>
          <w:szCs w:val="18"/>
        </w:rPr>
        <w:t xml:space="preserve"> u </w:t>
      </w:r>
      <w:proofErr w:type="spellStart"/>
      <w:r>
        <w:rPr>
          <w:rFonts w:cstheme="minorHAnsi"/>
          <w:szCs w:val="18"/>
        </w:rPr>
        <w:t>lične</w:t>
      </w:r>
      <w:proofErr w:type="spellEnd"/>
      <w:r>
        <w:rPr>
          <w:rFonts w:cstheme="minorHAnsi"/>
          <w:szCs w:val="18"/>
        </w:rPr>
        <w:t xml:space="preserve"> </w:t>
      </w:r>
      <w:proofErr w:type="spellStart"/>
      <w:r>
        <w:rPr>
          <w:rFonts w:cstheme="minorHAnsi"/>
          <w:szCs w:val="18"/>
        </w:rPr>
        <w:t>podatke</w:t>
      </w:r>
      <w:proofErr w:type="spellEnd"/>
      <w:r>
        <w:rPr>
          <w:rFonts w:cstheme="minorHAnsi"/>
          <w:szCs w:val="18"/>
        </w:rPr>
        <w:t>:</w:t>
      </w:r>
    </w:p>
    <w:p w14:paraId="4ABB461E" w14:textId="77777777" w:rsidR="00AD025B" w:rsidRPr="007A0FA7" w:rsidRDefault="00AD025B" w:rsidP="00AD025B">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zaposleni, ugovarači i privremeni radnici (trenutni, bivši i budući) Klijenta;</w:t>
      </w:r>
    </w:p>
    <w:p w14:paraId="0D7DB941" w14:textId="77777777" w:rsidR="00AD025B" w:rsidRPr="00FC77AC" w:rsidRDefault="00AD025B" w:rsidP="00AD025B">
      <w:pPr>
        <w:pStyle w:val="ListParagraph"/>
        <w:numPr>
          <w:ilvl w:val="0"/>
          <w:numId w:val="9"/>
        </w:numPr>
        <w:spacing w:after="120" w:line="240" w:lineRule="auto"/>
        <w:contextualSpacing w:val="0"/>
      </w:pPr>
      <w:proofErr w:type="spellStart"/>
      <w:r>
        <w:rPr>
          <w:rFonts w:eastAsia="Times New Roman" w:cstheme="minorHAnsi"/>
          <w:color w:val="212121"/>
          <w:sz w:val="18"/>
          <w:szCs w:val="18"/>
        </w:rPr>
        <w:t>Zavisni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elementi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navedenog</w:t>
      </w:r>
      <w:proofErr w:type="spellEnd"/>
      <w:r>
        <w:rPr>
          <w:rFonts w:eastAsia="Times New Roman" w:cstheme="minorHAnsi"/>
          <w:color w:val="212121"/>
          <w:sz w:val="18"/>
          <w:szCs w:val="18"/>
        </w:rPr>
        <w:t xml:space="preserve"> </w:t>
      </w:r>
      <w:proofErr w:type="spellStart"/>
      <w:proofErr w:type="gramStart"/>
      <w:r>
        <w:rPr>
          <w:rFonts w:eastAsia="Times New Roman" w:cstheme="minorHAnsi"/>
          <w:color w:val="212121"/>
          <w:sz w:val="18"/>
          <w:szCs w:val="18"/>
        </w:rPr>
        <w:t>iznad</w:t>
      </w:r>
      <w:proofErr w:type="spellEnd"/>
      <w:r>
        <w:rPr>
          <w:rFonts w:eastAsia="Times New Roman" w:cstheme="minorHAnsi"/>
          <w:color w:val="212121"/>
          <w:sz w:val="18"/>
          <w:szCs w:val="18"/>
        </w:rPr>
        <w:t>;</w:t>
      </w:r>
      <w:proofErr w:type="gramEnd"/>
    </w:p>
    <w:p w14:paraId="2B38A99D" w14:textId="77777777" w:rsidR="00AD025B" w:rsidRPr="00FC77AC" w:rsidRDefault="00AD025B" w:rsidP="00AD025B">
      <w:pPr>
        <w:pStyle w:val="ListParagraph"/>
        <w:numPr>
          <w:ilvl w:val="0"/>
          <w:numId w:val="9"/>
        </w:numPr>
        <w:spacing w:after="120" w:line="240" w:lineRule="auto"/>
        <w:contextualSpacing w:val="0"/>
      </w:pPr>
      <w:proofErr w:type="spellStart"/>
      <w:r>
        <w:rPr>
          <w:rFonts w:eastAsia="Times New Roman" w:cstheme="minorHAnsi"/>
          <w:color w:val="212121"/>
          <w:sz w:val="18"/>
          <w:szCs w:val="18"/>
        </w:rPr>
        <w:t>Klijentovi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saradnici</w:t>
      </w:r>
      <w:proofErr w:type="spellEnd"/>
      <w:r>
        <w:rPr>
          <w:rFonts w:eastAsia="Times New Roman" w:cstheme="minorHAnsi"/>
          <w:color w:val="212121"/>
          <w:sz w:val="18"/>
          <w:szCs w:val="18"/>
        </w:rPr>
        <w:t>/</w:t>
      </w:r>
      <w:proofErr w:type="spellStart"/>
      <w:r>
        <w:rPr>
          <w:rFonts w:eastAsia="Times New Roman" w:cstheme="minorHAnsi"/>
          <w:color w:val="212121"/>
          <w:sz w:val="18"/>
          <w:szCs w:val="18"/>
        </w:rPr>
        <w:t>kontakt</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osobe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Izvoznika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podataka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fizičke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osobe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ili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zaposleni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ugovarači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ili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privremeni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radnici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saradnika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pravnog</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lica</w:t>
      </w:r>
      <w:proofErr w:type="spellEnd"/>
      <w:r>
        <w:rPr>
          <w:rFonts w:eastAsia="Times New Roman" w:cstheme="minorHAnsi"/>
          <w:color w:val="212121"/>
          <w:sz w:val="18"/>
          <w:szCs w:val="18"/>
        </w:rPr>
        <w:t>/</w:t>
      </w:r>
      <w:proofErr w:type="spellStart"/>
      <w:r>
        <w:rPr>
          <w:rFonts w:eastAsia="Times New Roman" w:cstheme="minorHAnsi"/>
          <w:color w:val="212121"/>
          <w:sz w:val="18"/>
          <w:szCs w:val="18"/>
        </w:rPr>
        <w:t>kontakt</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osobe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trenutne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buduće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ili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bivše</w:t>
      </w:r>
      <w:proofErr w:type="spellEnd"/>
      <w:proofErr w:type="gramStart"/>
      <w:r>
        <w:rPr>
          <w:rFonts w:eastAsia="Times New Roman" w:cstheme="minorHAnsi"/>
          <w:color w:val="212121"/>
          <w:sz w:val="18"/>
          <w:szCs w:val="18"/>
        </w:rPr>
        <w:t>);</w:t>
      </w:r>
      <w:proofErr w:type="gramEnd"/>
    </w:p>
    <w:p w14:paraId="37CFABF3" w14:textId="77777777" w:rsidR="00AD025B" w:rsidRPr="00FC77AC" w:rsidRDefault="00AD025B" w:rsidP="00AD025B">
      <w:pPr>
        <w:pStyle w:val="ListParagraph"/>
        <w:numPr>
          <w:ilvl w:val="0"/>
          <w:numId w:val="9"/>
        </w:numPr>
        <w:spacing w:after="120" w:line="240" w:lineRule="auto"/>
        <w:contextualSpacing w:val="0"/>
      </w:pPr>
      <w:proofErr w:type="spellStart"/>
      <w:r>
        <w:rPr>
          <w:rFonts w:eastAsia="Times New Roman" w:cstheme="minorHAnsi"/>
          <w:color w:val="212121"/>
          <w:sz w:val="18"/>
          <w:szCs w:val="18"/>
        </w:rPr>
        <w:t>korisnici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npr</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stranke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klijenti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pacijenti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posetioci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itd</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druga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lica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koja</w:t>
      </w:r>
      <w:proofErr w:type="spellEnd"/>
      <w:r>
        <w:rPr>
          <w:rFonts w:eastAsia="Times New Roman" w:cstheme="minorHAnsi"/>
          <w:color w:val="212121"/>
          <w:sz w:val="18"/>
          <w:szCs w:val="18"/>
        </w:rPr>
        <w:t xml:space="preserve"> se </w:t>
      </w:r>
      <w:proofErr w:type="spellStart"/>
      <w:r>
        <w:rPr>
          <w:rFonts w:eastAsia="Times New Roman" w:cstheme="minorHAnsi"/>
          <w:color w:val="212121"/>
          <w:sz w:val="18"/>
          <w:szCs w:val="18"/>
        </w:rPr>
        <w:t>odnose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podaci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koja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korisnici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usluga</w:t>
      </w:r>
      <w:proofErr w:type="spellEnd"/>
      <w:r>
        <w:rPr>
          <w:rFonts w:eastAsia="Times New Roman" w:cstheme="minorHAnsi"/>
          <w:color w:val="212121"/>
          <w:sz w:val="18"/>
          <w:szCs w:val="18"/>
        </w:rPr>
        <w:t xml:space="preserve"> </w:t>
      </w:r>
      <w:proofErr w:type="spellStart"/>
      <w:proofErr w:type="gramStart"/>
      <w:r>
        <w:rPr>
          <w:rFonts w:eastAsia="Times New Roman" w:cstheme="minorHAnsi"/>
          <w:color w:val="212121"/>
          <w:sz w:val="18"/>
          <w:szCs w:val="18"/>
        </w:rPr>
        <w:t>Klijenta</w:t>
      </w:r>
      <w:proofErr w:type="spellEnd"/>
      <w:r>
        <w:rPr>
          <w:rFonts w:eastAsia="Times New Roman" w:cstheme="minorHAnsi"/>
          <w:color w:val="212121"/>
          <w:sz w:val="18"/>
          <w:szCs w:val="18"/>
        </w:rPr>
        <w:t>;</w:t>
      </w:r>
      <w:proofErr w:type="gramEnd"/>
    </w:p>
    <w:p w14:paraId="350460CB" w14:textId="77777777" w:rsidR="00AD025B" w:rsidRPr="00FC77AC" w:rsidRDefault="00AD025B" w:rsidP="00AD025B">
      <w:pPr>
        <w:pStyle w:val="ListParagraph"/>
        <w:numPr>
          <w:ilvl w:val="0"/>
          <w:numId w:val="9"/>
        </w:numPr>
        <w:spacing w:after="120" w:line="240" w:lineRule="auto"/>
        <w:contextualSpacing w:val="0"/>
      </w:pPr>
      <w:proofErr w:type="spellStart"/>
      <w:r>
        <w:rPr>
          <w:rFonts w:eastAsia="Times New Roman" w:cstheme="minorHAnsi"/>
          <w:color w:val="212121"/>
          <w:sz w:val="18"/>
          <w:szCs w:val="18"/>
        </w:rPr>
        <w:t>partneri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zainteresovane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strane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ili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pojedinci</w:t>
      </w:r>
      <w:proofErr w:type="spellEnd"/>
      <w:r>
        <w:rPr>
          <w:rFonts w:eastAsia="Times New Roman" w:cstheme="minorHAnsi"/>
          <w:color w:val="212121"/>
          <w:sz w:val="18"/>
          <w:szCs w:val="18"/>
        </w:rPr>
        <w:t xml:space="preserve"> koji </w:t>
      </w:r>
      <w:proofErr w:type="spellStart"/>
      <w:r>
        <w:rPr>
          <w:rFonts w:eastAsia="Times New Roman" w:cstheme="minorHAnsi"/>
          <w:color w:val="212121"/>
          <w:sz w:val="18"/>
          <w:szCs w:val="18"/>
        </w:rPr>
        <w:t>aktivno</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sarađuju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komuniciraju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ili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neki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drugi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način</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stupaju</w:t>
      </w:r>
      <w:proofErr w:type="spellEnd"/>
      <w:r>
        <w:rPr>
          <w:rFonts w:eastAsia="Times New Roman" w:cstheme="minorHAnsi"/>
          <w:color w:val="212121"/>
          <w:sz w:val="18"/>
          <w:szCs w:val="18"/>
        </w:rPr>
        <w:t xml:space="preserve"> u </w:t>
      </w:r>
      <w:proofErr w:type="spellStart"/>
      <w:r>
        <w:rPr>
          <w:rFonts w:eastAsia="Times New Roman" w:cstheme="minorHAnsi"/>
          <w:color w:val="212121"/>
          <w:sz w:val="18"/>
          <w:szCs w:val="18"/>
        </w:rPr>
        <w:t>interakciju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zaposlenima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Klijenta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w:t>
      </w:r>
      <w:proofErr w:type="spellEnd"/>
      <w:r>
        <w:rPr>
          <w:rFonts w:eastAsia="Times New Roman" w:cstheme="minorHAnsi"/>
          <w:color w:val="212121"/>
          <w:sz w:val="18"/>
          <w:szCs w:val="18"/>
        </w:rPr>
        <w:t>/</w:t>
      </w:r>
      <w:proofErr w:type="spellStart"/>
      <w:r>
        <w:rPr>
          <w:rFonts w:eastAsia="Times New Roman" w:cstheme="minorHAnsi"/>
          <w:color w:val="212121"/>
          <w:sz w:val="18"/>
          <w:szCs w:val="18"/>
        </w:rPr>
        <w:t>ili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koriste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alatke</w:t>
      </w:r>
      <w:proofErr w:type="spellEnd"/>
      <w:r>
        <w:rPr>
          <w:rFonts w:eastAsia="Times New Roman" w:cstheme="minorHAnsi"/>
          <w:color w:val="212121"/>
          <w:sz w:val="18"/>
          <w:szCs w:val="18"/>
        </w:rPr>
        <w:t xml:space="preserve"> za </w:t>
      </w:r>
      <w:proofErr w:type="spellStart"/>
      <w:r>
        <w:rPr>
          <w:rFonts w:eastAsia="Times New Roman" w:cstheme="minorHAnsi"/>
          <w:color w:val="212121"/>
          <w:sz w:val="18"/>
          <w:szCs w:val="18"/>
        </w:rPr>
        <w:t>komunikaciju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poput</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aplikacija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veb</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sajtova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koje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obezbeđuje</w:t>
      </w:r>
      <w:proofErr w:type="spellEnd"/>
      <w:r>
        <w:rPr>
          <w:rFonts w:eastAsia="Times New Roman" w:cstheme="minorHAnsi"/>
          <w:color w:val="212121"/>
          <w:sz w:val="18"/>
          <w:szCs w:val="18"/>
        </w:rPr>
        <w:t xml:space="preserve"> </w:t>
      </w:r>
      <w:proofErr w:type="spellStart"/>
      <w:proofErr w:type="gramStart"/>
      <w:r>
        <w:rPr>
          <w:rFonts w:eastAsia="Times New Roman" w:cstheme="minorHAnsi"/>
          <w:color w:val="212121"/>
          <w:sz w:val="18"/>
          <w:szCs w:val="18"/>
        </w:rPr>
        <w:t>Klijent</w:t>
      </w:r>
      <w:proofErr w:type="spellEnd"/>
      <w:r>
        <w:rPr>
          <w:rFonts w:eastAsia="Times New Roman" w:cstheme="minorHAnsi"/>
          <w:color w:val="212121"/>
          <w:sz w:val="18"/>
          <w:szCs w:val="18"/>
        </w:rPr>
        <w:t>;</w:t>
      </w:r>
      <w:proofErr w:type="gramEnd"/>
    </w:p>
    <w:p w14:paraId="04022B95" w14:textId="77777777" w:rsidR="00AD025B" w:rsidRPr="00FC77AC" w:rsidRDefault="00AD025B" w:rsidP="00AD025B">
      <w:pPr>
        <w:pStyle w:val="ListParagraph"/>
        <w:numPr>
          <w:ilvl w:val="0"/>
          <w:numId w:val="9"/>
        </w:numPr>
        <w:spacing w:after="120" w:line="240" w:lineRule="auto"/>
        <w:contextualSpacing w:val="0"/>
      </w:pPr>
      <w:proofErr w:type="spellStart"/>
      <w:r>
        <w:rPr>
          <w:rFonts w:eastAsia="Times New Roman" w:cstheme="minorHAnsi"/>
          <w:color w:val="212121"/>
          <w:sz w:val="18"/>
          <w:szCs w:val="18"/>
        </w:rPr>
        <w:t>Zainteresovane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strane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ili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pojedinci</w:t>
      </w:r>
      <w:proofErr w:type="spellEnd"/>
      <w:r>
        <w:rPr>
          <w:rFonts w:eastAsia="Times New Roman" w:cstheme="minorHAnsi"/>
          <w:color w:val="212121"/>
          <w:sz w:val="18"/>
          <w:szCs w:val="18"/>
        </w:rPr>
        <w:t xml:space="preserve"> koji </w:t>
      </w:r>
      <w:proofErr w:type="spellStart"/>
      <w:r>
        <w:rPr>
          <w:rFonts w:eastAsia="Times New Roman" w:cstheme="minorHAnsi"/>
          <w:color w:val="212121"/>
          <w:sz w:val="18"/>
          <w:szCs w:val="18"/>
        </w:rPr>
        <w:t>pasivno</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stupaju</w:t>
      </w:r>
      <w:proofErr w:type="spellEnd"/>
      <w:r>
        <w:rPr>
          <w:rFonts w:eastAsia="Times New Roman" w:cstheme="minorHAnsi"/>
          <w:color w:val="212121"/>
          <w:sz w:val="18"/>
          <w:szCs w:val="18"/>
        </w:rPr>
        <w:t xml:space="preserve"> u </w:t>
      </w:r>
      <w:proofErr w:type="spellStart"/>
      <w:r>
        <w:rPr>
          <w:rFonts w:eastAsia="Times New Roman" w:cstheme="minorHAnsi"/>
          <w:color w:val="212121"/>
          <w:sz w:val="18"/>
          <w:szCs w:val="18"/>
        </w:rPr>
        <w:t>interakciju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Klijentom</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npr</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jer</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predmet</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istrage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odnosno</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istraživanja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ili</w:t>
      </w:r>
      <w:proofErr w:type="spellEnd"/>
      <w:r>
        <w:rPr>
          <w:rFonts w:eastAsia="Times New Roman" w:cstheme="minorHAnsi"/>
          <w:color w:val="212121"/>
          <w:sz w:val="18"/>
          <w:szCs w:val="18"/>
        </w:rPr>
        <w:t xml:space="preserve"> se </w:t>
      </w:r>
      <w:proofErr w:type="spellStart"/>
      <w:r>
        <w:rPr>
          <w:rFonts w:eastAsia="Times New Roman" w:cstheme="minorHAnsi"/>
          <w:color w:val="212121"/>
          <w:sz w:val="18"/>
          <w:szCs w:val="18"/>
        </w:rPr>
        <w:t>pominju</w:t>
      </w:r>
      <w:proofErr w:type="spellEnd"/>
      <w:r>
        <w:rPr>
          <w:rFonts w:eastAsia="Times New Roman" w:cstheme="minorHAnsi"/>
          <w:color w:val="212121"/>
          <w:sz w:val="18"/>
          <w:szCs w:val="18"/>
        </w:rPr>
        <w:t xml:space="preserve"> u </w:t>
      </w:r>
      <w:proofErr w:type="spellStart"/>
      <w:r>
        <w:rPr>
          <w:rFonts w:eastAsia="Times New Roman" w:cstheme="minorHAnsi"/>
          <w:color w:val="212121"/>
          <w:sz w:val="18"/>
          <w:szCs w:val="18"/>
        </w:rPr>
        <w:t>dokumentima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odnosno</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korespondenciji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koju</w:t>
      </w:r>
      <w:proofErr w:type="spellEnd"/>
      <w:r>
        <w:rPr>
          <w:rFonts w:eastAsia="Times New Roman" w:cstheme="minorHAnsi"/>
          <w:color w:val="212121"/>
          <w:sz w:val="18"/>
          <w:szCs w:val="18"/>
        </w:rPr>
        <w:t xml:space="preserve"> je </w:t>
      </w:r>
      <w:proofErr w:type="spellStart"/>
      <w:r>
        <w:rPr>
          <w:rFonts w:eastAsia="Times New Roman" w:cstheme="minorHAnsi"/>
          <w:color w:val="212121"/>
          <w:sz w:val="18"/>
          <w:szCs w:val="18"/>
        </w:rPr>
        <w:t>poslao</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Klijent</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ili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koja</w:t>
      </w:r>
      <w:proofErr w:type="spellEnd"/>
      <w:r>
        <w:rPr>
          <w:rFonts w:eastAsia="Times New Roman" w:cstheme="minorHAnsi"/>
          <w:color w:val="212121"/>
          <w:sz w:val="18"/>
          <w:szCs w:val="18"/>
        </w:rPr>
        <w:t xml:space="preserve"> je </w:t>
      </w:r>
      <w:proofErr w:type="spellStart"/>
      <w:r>
        <w:rPr>
          <w:rFonts w:eastAsia="Times New Roman" w:cstheme="minorHAnsi"/>
          <w:color w:val="212121"/>
          <w:sz w:val="18"/>
          <w:szCs w:val="18"/>
        </w:rPr>
        <w:t>njemu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upućena</w:t>
      </w:r>
      <w:proofErr w:type="spellEnd"/>
      <w:proofErr w:type="gramStart"/>
      <w:r>
        <w:rPr>
          <w:rFonts w:eastAsia="Times New Roman" w:cstheme="minorHAnsi"/>
          <w:color w:val="212121"/>
          <w:sz w:val="18"/>
          <w:szCs w:val="18"/>
        </w:rPr>
        <w:t>);</w:t>
      </w:r>
      <w:proofErr w:type="gramEnd"/>
    </w:p>
    <w:p w14:paraId="624EB2D1" w14:textId="77777777" w:rsidR="00AD025B" w:rsidRPr="00FC77AC" w:rsidRDefault="00AD025B" w:rsidP="00AD025B">
      <w:pPr>
        <w:pStyle w:val="ListParagraph"/>
        <w:numPr>
          <w:ilvl w:val="0"/>
          <w:numId w:val="9"/>
        </w:numPr>
        <w:spacing w:after="120" w:line="240" w:lineRule="auto"/>
        <w:contextualSpacing w:val="0"/>
      </w:pPr>
      <w:proofErr w:type="spellStart"/>
      <w:r>
        <w:rPr>
          <w:rFonts w:eastAsia="Times New Roman" w:cstheme="minorHAnsi"/>
          <w:color w:val="212121"/>
          <w:sz w:val="18"/>
          <w:szCs w:val="18"/>
        </w:rPr>
        <w:t>Maloletna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lica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ili</w:t>
      </w:r>
      <w:proofErr w:type="spellEnd"/>
    </w:p>
    <w:p w14:paraId="002EE4E8" w14:textId="77777777" w:rsidR="00AD025B" w:rsidRPr="007A0FA7" w:rsidRDefault="00AD025B" w:rsidP="00AD025B">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Stručna lica sa profesionalnim privilegijama (npr. lekari, advokati, notari, verski radnici itd.).</w:t>
      </w:r>
    </w:p>
    <w:p w14:paraId="2014DE8F" w14:textId="753BFC5F" w:rsidR="00AA349D" w:rsidRPr="007A0FA7" w:rsidRDefault="00AA349D" w:rsidP="00AA349D">
      <w:pPr>
        <w:pStyle w:val="ProductList-Body"/>
        <w:spacing w:after="120"/>
        <w:rPr>
          <w:lang w:val="it-IT"/>
        </w:rPr>
      </w:pPr>
      <w:r w:rsidRPr="007A0FA7">
        <w:rPr>
          <w:b/>
          <w:lang w:val="it-IT"/>
        </w:rPr>
        <w:t>Kategorije podataka</w:t>
      </w:r>
      <w:r w:rsidRPr="007A0FA7">
        <w:rPr>
          <w:lang w:val="it-IT"/>
        </w:rPr>
        <w:t>: Lični podaci koji se prenose koji su obuhvaćeni e-poštom, dokumentima i drugima podacima u elektronskoj formi u kontekstu Proizvoda i Usluga.</w:t>
      </w:r>
      <w:r w:rsidR="00F85DC4">
        <w:rPr>
          <w:lang w:val="it-IT"/>
        </w:rPr>
        <w:t xml:space="preserve"> </w:t>
      </w:r>
      <w:r w:rsidRPr="007A0FA7">
        <w:rPr>
          <w:rFonts w:eastAsia="Times New Roman" w:cstheme="minorHAnsi"/>
          <w:color w:val="212121"/>
          <w:szCs w:val="18"/>
          <w:lang w:val="it-IT"/>
        </w:rPr>
        <w:t>Microsoft potvrđuje da u zavisnosti od Klijentovog korišćenja Proizvoda i Usluga Klijent može odlučiti da uključi lične podatke bilo koje od sledećih kategorija u lične podatke:</w:t>
      </w:r>
    </w:p>
    <w:p w14:paraId="5BAAC82C" w14:textId="1DF69B7C"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Osnovne lične podatke (npr. mesto rođenja, naziv ulice i kućni broj (adresa), poštanski broj, mesto prebivališta, državu prebivališta, broj</w:t>
      </w:r>
      <w:r w:rsidR="00C06676">
        <w:rPr>
          <w:rFonts w:eastAsia="Times New Roman" w:cstheme="minorHAnsi"/>
          <w:color w:val="212121"/>
          <w:sz w:val="18"/>
          <w:szCs w:val="18"/>
          <w:lang w:val="it-IT"/>
        </w:rPr>
        <w:t> </w:t>
      </w:r>
      <w:r w:rsidRPr="007A0FA7">
        <w:rPr>
          <w:rFonts w:eastAsia="Times New Roman" w:cstheme="minorHAnsi"/>
          <w:color w:val="212121"/>
          <w:sz w:val="18"/>
          <w:szCs w:val="18"/>
          <w:lang w:val="it-IT"/>
        </w:rPr>
        <w:t>mobilnog telefona, ime, prezime, inicijale, adresu e-pošte, pol, datum rođenja) uključujući osnovne lične podatke o članovima porodice i</w:t>
      </w:r>
      <w:r w:rsidR="0023047F">
        <w:rPr>
          <w:rFonts w:eastAsia="Times New Roman" w:cstheme="minorHAnsi"/>
          <w:color w:val="212121"/>
          <w:sz w:val="18"/>
          <w:szCs w:val="18"/>
          <w:lang w:val="it-IT"/>
        </w:rPr>
        <w:t> </w:t>
      </w:r>
      <w:r w:rsidRPr="007A0FA7">
        <w:rPr>
          <w:rFonts w:eastAsia="Times New Roman" w:cstheme="minorHAnsi"/>
          <w:color w:val="212121"/>
          <w:sz w:val="18"/>
          <w:szCs w:val="18"/>
          <w:lang w:val="it-IT"/>
        </w:rPr>
        <w:t>deci;</w:t>
      </w:r>
    </w:p>
    <w:p w14:paraId="41CE30FA"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Podatke za potvrdu identiteta (npr. korisničko ime, lozinku ili PIN kod, bezbednosno pitanje, dnevnik nadzora);</w:t>
      </w:r>
    </w:p>
    <w:p w14:paraId="1E39BD5D"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Informacije o kontakt osobama (npr. adrese, adrese e-pošte, telefonske brojeve, identifikatore društvenih mreža, detalje o kontakt osobi za hitne slučajeve);</w:t>
      </w:r>
    </w:p>
    <w:p w14:paraId="28226AC2" w14:textId="41561CBB"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Jedinstvene identifikacione brojeve ili potpise (npr. lični identifikacioni broj, broj bankovnog računa, broj pasoša ili lične karte, broj</w:t>
      </w:r>
      <w:r w:rsidR="0023047F">
        <w:rPr>
          <w:rFonts w:eastAsia="Times New Roman" w:cstheme="minorHAnsi"/>
          <w:color w:val="212121"/>
          <w:sz w:val="18"/>
          <w:szCs w:val="18"/>
          <w:lang w:val="it-IT"/>
        </w:rPr>
        <w:t> </w:t>
      </w:r>
      <w:r w:rsidRPr="007A0FA7">
        <w:rPr>
          <w:rFonts w:eastAsia="Times New Roman" w:cstheme="minorHAnsi"/>
          <w:color w:val="212121"/>
          <w:sz w:val="18"/>
          <w:szCs w:val="18"/>
          <w:lang w:val="it-IT"/>
        </w:rPr>
        <w:t>vozačke dozvole, podatke o registracijskoj tablici, IP adrese, broj zaposlenih, studentski broj, broj pacijenta, potpis, jedinstveni identifikator u kolačićima za praćenje ili sličnoj tehnologiji);</w:t>
      </w:r>
    </w:p>
    <w:p w14:paraId="4B666360" w14:textId="77777777" w:rsidR="00AA349D" w:rsidRPr="00FC77AC" w:rsidRDefault="00AA349D" w:rsidP="00AA349D">
      <w:pPr>
        <w:pStyle w:val="ListParagraph"/>
        <w:numPr>
          <w:ilvl w:val="0"/>
          <w:numId w:val="9"/>
        </w:numPr>
        <w:spacing w:after="120" w:line="240" w:lineRule="auto"/>
        <w:contextualSpacing w:val="0"/>
      </w:pPr>
      <w:proofErr w:type="spellStart"/>
      <w:r>
        <w:rPr>
          <w:rFonts w:eastAsia="Times New Roman" w:cstheme="minorHAnsi"/>
          <w:color w:val="212121"/>
          <w:sz w:val="18"/>
          <w:szCs w:val="18"/>
        </w:rPr>
        <w:t>Pseudonimne</w:t>
      </w:r>
      <w:proofErr w:type="spellEnd"/>
      <w:r>
        <w:rPr>
          <w:rFonts w:eastAsia="Times New Roman" w:cstheme="minorHAnsi"/>
          <w:color w:val="212121"/>
          <w:sz w:val="18"/>
          <w:szCs w:val="18"/>
        </w:rPr>
        <w:t xml:space="preserve"> </w:t>
      </w:r>
      <w:proofErr w:type="spellStart"/>
      <w:proofErr w:type="gramStart"/>
      <w:r>
        <w:rPr>
          <w:rFonts w:eastAsia="Times New Roman" w:cstheme="minorHAnsi"/>
          <w:color w:val="212121"/>
          <w:sz w:val="18"/>
          <w:szCs w:val="18"/>
        </w:rPr>
        <w:t>identifikatore</w:t>
      </w:r>
      <w:proofErr w:type="spellEnd"/>
      <w:r>
        <w:rPr>
          <w:rFonts w:eastAsia="Times New Roman" w:cstheme="minorHAnsi"/>
          <w:color w:val="212121"/>
          <w:sz w:val="18"/>
          <w:szCs w:val="18"/>
        </w:rPr>
        <w:t>;</w:t>
      </w:r>
      <w:proofErr w:type="gramEnd"/>
      <w:r>
        <w:rPr>
          <w:rFonts w:eastAsia="Times New Roman" w:cstheme="minorHAnsi"/>
          <w:color w:val="212121"/>
          <w:sz w:val="18"/>
          <w:szCs w:val="18"/>
        </w:rPr>
        <w:t xml:space="preserve"> </w:t>
      </w:r>
    </w:p>
    <w:p w14:paraId="31FF3DFB" w14:textId="77777777" w:rsidR="00AA349D" w:rsidRPr="00FC77AC" w:rsidRDefault="00AA349D" w:rsidP="00AA349D">
      <w:pPr>
        <w:pStyle w:val="ListParagraph"/>
        <w:numPr>
          <w:ilvl w:val="0"/>
          <w:numId w:val="9"/>
        </w:numPr>
        <w:spacing w:after="120" w:line="240" w:lineRule="auto"/>
        <w:contextualSpacing w:val="0"/>
      </w:pPr>
      <w:proofErr w:type="spellStart"/>
      <w:r>
        <w:rPr>
          <w:rFonts w:eastAsia="Times New Roman" w:cstheme="minorHAnsi"/>
          <w:color w:val="212121"/>
          <w:sz w:val="18"/>
          <w:szCs w:val="18"/>
        </w:rPr>
        <w:t>Podatke</w:t>
      </w:r>
      <w:proofErr w:type="spellEnd"/>
      <w:r>
        <w:rPr>
          <w:rFonts w:eastAsia="Times New Roman" w:cstheme="minorHAnsi"/>
          <w:color w:val="212121"/>
          <w:sz w:val="18"/>
          <w:szCs w:val="18"/>
        </w:rPr>
        <w:t xml:space="preserve"> o </w:t>
      </w:r>
      <w:proofErr w:type="spellStart"/>
      <w:r>
        <w:rPr>
          <w:rFonts w:eastAsia="Times New Roman" w:cstheme="minorHAnsi"/>
          <w:color w:val="212121"/>
          <w:sz w:val="18"/>
          <w:szCs w:val="18"/>
        </w:rPr>
        <w:t>finansijama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osiguranju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npr</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broj</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osiguranja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naziv</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broj</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bankovnog</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računa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naziv</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broj</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kreditne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kartice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broj</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fakture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prihod</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vrstu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osiguranja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ponašanje</w:t>
      </w:r>
      <w:proofErr w:type="spellEnd"/>
      <w:r>
        <w:rPr>
          <w:rFonts w:eastAsia="Times New Roman" w:cstheme="minorHAnsi"/>
          <w:color w:val="212121"/>
          <w:sz w:val="18"/>
          <w:szCs w:val="18"/>
        </w:rPr>
        <w:t xml:space="preserve"> u </w:t>
      </w:r>
      <w:proofErr w:type="spellStart"/>
      <w:r>
        <w:rPr>
          <w:rFonts w:eastAsia="Times New Roman" w:cstheme="minorHAnsi"/>
          <w:color w:val="212121"/>
          <w:sz w:val="18"/>
          <w:szCs w:val="18"/>
        </w:rPr>
        <w:t>vezi</w:t>
      </w:r>
      <w:proofErr w:type="spellEnd"/>
      <w:r>
        <w:rPr>
          <w:rFonts w:eastAsia="Times New Roman" w:cstheme="minorHAnsi"/>
          <w:color w:val="212121"/>
          <w:sz w:val="18"/>
          <w:szCs w:val="18"/>
        </w:rPr>
        <w:t xml:space="preserve"> s </w:t>
      </w:r>
      <w:proofErr w:type="spellStart"/>
      <w:r>
        <w:rPr>
          <w:rFonts w:eastAsia="Times New Roman" w:cstheme="minorHAnsi"/>
          <w:color w:val="212121"/>
          <w:sz w:val="18"/>
          <w:szCs w:val="18"/>
        </w:rPr>
        <w:t>plaćanjem</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kreditnu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sposobnost</w:t>
      </w:r>
      <w:proofErr w:type="spellEnd"/>
      <w:proofErr w:type="gramStart"/>
      <w:r>
        <w:rPr>
          <w:rFonts w:eastAsia="Times New Roman" w:cstheme="minorHAnsi"/>
          <w:color w:val="212121"/>
          <w:sz w:val="18"/>
          <w:szCs w:val="18"/>
        </w:rPr>
        <w:t>);</w:t>
      </w:r>
      <w:proofErr w:type="gramEnd"/>
    </w:p>
    <w:p w14:paraId="27F99370" w14:textId="77777777" w:rsidR="00AA349D" w:rsidRPr="00FC77AC" w:rsidRDefault="00AA349D" w:rsidP="00AA349D">
      <w:pPr>
        <w:pStyle w:val="ListParagraph"/>
        <w:numPr>
          <w:ilvl w:val="0"/>
          <w:numId w:val="9"/>
        </w:numPr>
        <w:spacing w:after="120" w:line="240" w:lineRule="auto"/>
        <w:contextualSpacing w:val="0"/>
      </w:pPr>
      <w:proofErr w:type="spellStart"/>
      <w:r>
        <w:rPr>
          <w:rFonts w:eastAsia="Times New Roman" w:cstheme="minorHAnsi"/>
          <w:color w:val="212121"/>
          <w:sz w:val="18"/>
          <w:szCs w:val="18"/>
        </w:rPr>
        <w:t>Komercijalne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informacije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npr</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istoriju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kupovine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posebne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ponude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podatke</w:t>
      </w:r>
      <w:proofErr w:type="spellEnd"/>
      <w:r>
        <w:rPr>
          <w:rFonts w:eastAsia="Times New Roman" w:cstheme="minorHAnsi"/>
          <w:color w:val="212121"/>
          <w:sz w:val="18"/>
          <w:szCs w:val="18"/>
        </w:rPr>
        <w:t xml:space="preserve"> o </w:t>
      </w:r>
      <w:proofErr w:type="spellStart"/>
      <w:r>
        <w:rPr>
          <w:rFonts w:eastAsia="Times New Roman" w:cstheme="minorHAnsi"/>
          <w:color w:val="212121"/>
          <w:sz w:val="18"/>
          <w:szCs w:val="18"/>
        </w:rPr>
        <w:t>pretplati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istoriju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plaćanja</w:t>
      </w:r>
      <w:proofErr w:type="spellEnd"/>
      <w:proofErr w:type="gramStart"/>
      <w:r>
        <w:rPr>
          <w:rFonts w:eastAsia="Times New Roman" w:cstheme="minorHAnsi"/>
          <w:color w:val="212121"/>
          <w:sz w:val="18"/>
          <w:szCs w:val="18"/>
        </w:rPr>
        <w:t>);</w:t>
      </w:r>
      <w:proofErr w:type="gramEnd"/>
    </w:p>
    <w:p w14:paraId="2C99ED94" w14:textId="77777777" w:rsidR="00AA349D" w:rsidRPr="00FC77AC" w:rsidRDefault="00AA349D" w:rsidP="00AA349D">
      <w:pPr>
        <w:pStyle w:val="ListParagraph"/>
        <w:numPr>
          <w:ilvl w:val="0"/>
          <w:numId w:val="9"/>
        </w:numPr>
        <w:spacing w:after="120" w:line="240" w:lineRule="auto"/>
        <w:contextualSpacing w:val="0"/>
      </w:pPr>
      <w:proofErr w:type="spellStart"/>
      <w:r>
        <w:rPr>
          <w:rFonts w:eastAsia="Times New Roman" w:cstheme="minorHAnsi"/>
          <w:color w:val="212121"/>
          <w:sz w:val="18"/>
          <w:szCs w:val="18"/>
        </w:rPr>
        <w:t>Biometrijske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podatke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npr</w:t>
      </w:r>
      <w:proofErr w:type="spellEnd"/>
      <w:r>
        <w:rPr>
          <w:rFonts w:eastAsia="Times New Roman" w:cstheme="minorHAnsi"/>
          <w:color w:val="212121"/>
          <w:sz w:val="18"/>
          <w:szCs w:val="18"/>
        </w:rPr>
        <w:t xml:space="preserve">. DNK, </w:t>
      </w:r>
      <w:proofErr w:type="spellStart"/>
      <w:r>
        <w:rPr>
          <w:rFonts w:eastAsia="Times New Roman" w:cstheme="minorHAnsi"/>
          <w:color w:val="212121"/>
          <w:sz w:val="18"/>
          <w:szCs w:val="18"/>
        </w:rPr>
        <w:t>otiske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prstiju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podatke</w:t>
      </w:r>
      <w:proofErr w:type="spellEnd"/>
      <w:r>
        <w:rPr>
          <w:rFonts w:eastAsia="Times New Roman" w:cstheme="minorHAnsi"/>
          <w:color w:val="212121"/>
          <w:sz w:val="18"/>
          <w:szCs w:val="18"/>
        </w:rPr>
        <w:t xml:space="preserve"> o </w:t>
      </w:r>
      <w:proofErr w:type="spellStart"/>
      <w:r>
        <w:rPr>
          <w:rFonts w:eastAsia="Times New Roman" w:cstheme="minorHAnsi"/>
          <w:color w:val="212121"/>
          <w:sz w:val="18"/>
          <w:szCs w:val="18"/>
        </w:rPr>
        <w:t>skeniranju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dužice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oka</w:t>
      </w:r>
      <w:proofErr w:type="spellEnd"/>
      <w:proofErr w:type="gramStart"/>
      <w:r>
        <w:rPr>
          <w:rFonts w:eastAsia="Times New Roman" w:cstheme="minorHAnsi"/>
          <w:color w:val="212121"/>
          <w:sz w:val="18"/>
          <w:szCs w:val="18"/>
        </w:rPr>
        <w:t>);</w:t>
      </w:r>
      <w:proofErr w:type="gramEnd"/>
      <w:r>
        <w:rPr>
          <w:rFonts w:eastAsia="Times New Roman" w:cstheme="minorHAnsi"/>
          <w:color w:val="212121"/>
          <w:sz w:val="18"/>
          <w:szCs w:val="18"/>
        </w:rPr>
        <w:t xml:space="preserve"> </w:t>
      </w:r>
    </w:p>
    <w:p w14:paraId="283C21F5" w14:textId="77777777" w:rsidR="00AA349D" w:rsidRPr="00FC77AC" w:rsidRDefault="00AA349D" w:rsidP="00AA349D">
      <w:pPr>
        <w:pStyle w:val="ListParagraph"/>
        <w:numPr>
          <w:ilvl w:val="0"/>
          <w:numId w:val="9"/>
        </w:numPr>
        <w:spacing w:after="120" w:line="240" w:lineRule="auto"/>
        <w:contextualSpacing w:val="0"/>
      </w:pPr>
      <w:proofErr w:type="spellStart"/>
      <w:r>
        <w:rPr>
          <w:rFonts w:eastAsia="Times New Roman" w:cstheme="minorHAnsi"/>
          <w:color w:val="212121"/>
          <w:sz w:val="18"/>
          <w:szCs w:val="18"/>
        </w:rPr>
        <w:t>Podatke</w:t>
      </w:r>
      <w:proofErr w:type="spellEnd"/>
      <w:r>
        <w:rPr>
          <w:rFonts w:eastAsia="Times New Roman" w:cstheme="minorHAnsi"/>
          <w:color w:val="212121"/>
          <w:sz w:val="18"/>
          <w:szCs w:val="18"/>
        </w:rPr>
        <w:t xml:space="preserve"> o </w:t>
      </w:r>
      <w:proofErr w:type="spellStart"/>
      <w:r>
        <w:rPr>
          <w:rFonts w:eastAsia="Times New Roman" w:cstheme="minorHAnsi"/>
          <w:color w:val="212121"/>
          <w:sz w:val="18"/>
          <w:szCs w:val="18"/>
        </w:rPr>
        <w:t>lokaciji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npr</w:t>
      </w:r>
      <w:proofErr w:type="spellEnd"/>
      <w:r>
        <w:rPr>
          <w:rFonts w:eastAsia="Times New Roman" w:cstheme="minorHAnsi"/>
          <w:color w:val="212121"/>
          <w:sz w:val="18"/>
          <w:szCs w:val="18"/>
        </w:rPr>
        <w:t xml:space="preserve">. ID </w:t>
      </w:r>
      <w:proofErr w:type="spellStart"/>
      <w:r>
        <w:rPr>
          <w:rFonts w:eastAsia="Times New Roman" w:cstheme="minorHAnsi"/>
          <w:color w:val="212121"/>
          <w:sz w:val="18"/>
          <w:szCs w:val="18"/>
        </w:rPr>
        <w:t>mobilnog</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telefona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mrežne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podatke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geografske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lokacije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lokaciju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prema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početku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poziva</w:t>
      </w:r>
      <w:proofErr w:type="spellEnd"/>
      <w:r>
        <w:rPr>
          <w:rFonts w:eastAsia="Times New Roman" w:cstheme="minorHAnsi"/>
          <w:color w:val="212121"/>
          <w:sz w:val="18"/>
          <w:szCs w:val="18"/>
        </w:rPr>
        <w:t xml:space="preserve"> / </w:t>
      </w:r>
      <w:proofErr w:type="spellStart"/>
      <w:r>
        <w:rPr>
          <w:rFonts w:eastAsia="Times New Roman" w:cstheme="minorHAnsi"/>
          <w:color w:val="212121"/>
          <w:sz w:val="18"/>
          <w:szCs w:val="18"/>
        </w:rPr>
        <w:t>završetku</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poziva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Podatke</w:t>
      </w:r>
      <w:proofErr w:type="spellEnd"/>
      <w:r>
        <w:rPr>
          <w:rFonts w:eastAsia="Times New Roman" w:cstheme="minorHAnsi"/>
          <w:color w:val="212121"/>
          <w:sz w:val="18"/>
          <w:szCs w:val="18"/>
        </w:rPr>
        <w:t xml:space="preserve"> o </w:t>
      </w:r>
      <w:proofErr w:type="spellStart"/>
      <w:r>
        <w:rPr>
          <w:rFonts w:eastAsia="Times New Roman" w:cstheme="minorHAnsi"/>
          <w:color w:val="212121"/>
          <w:sz w:val="18"/>
          <w:szCs w:val="18"/>
        </w:rPr>
        <w:t>lokaciji</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dobijene</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putem</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korišćenja</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pristupnih</w:t>
      </w:r>
      <w:proofErr w:type="spellEnd"/>
      <w:r>
        <w:rPr>
          <w:rFonts w:eastAsia="Times New Roman" w:cstheme="minorHAnsi"/>
          <w:color w:val="212121"/>
          <w:sz w:val="18"/>
          <w:szCs w:val="18"/>
        </w:rPr>
        <w:t xml:space="preserve"> </w:t>
      </w:r>
      <w:proofErr w:type="spellStart"/>
      <w:r>
        <w:rPr>
          <w:rFonts w:eastAsia="Times New Roman" w:cstheme="minorHAnsi"/>
          <w:color w:val="212121"/>
          <w:sz w:val="18"/>
          <w:szCs w:val="18"/>
        </w:rPr>
        <w:t>tačaka</w:t>
      </w:r>
      <w:proofErr w:type="spellEnd"/>
      <w:r>
        <w:rPr>
          <w:rFonts w:eastAsia="Times New Roman" w:cstheme="minorHAnsi"/>
          <w:color w:val="212121"/>
          <w:sz w:val="18"/>
          <w:szCs w:val="18"/>
        </w:rPr>
        <w:t xml:space="preserve"> za Wi-Fi</w:t>
      </w:r>
      <w:proofErr w:type="gramStart"/>
      <w:r>
        <w:rPr>
          <w:rFonts w:eastAsia="Times New Roman" w:cstheme="minorHAnsi"/>
          <w:color w:val="212121"/>
          <w:sz w:val="18"/>
          <w:szCs w:val="18"/>
        </w:rPr>
        <w:t>);</w:t>
      </w:r>
      <w:proofErr w:type="gramEnd"/>
    </w:p>
    <w:p w14:paraId="25EF69A8"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Fotografije, video i audio zapise;</w:t>
      </w:r>
    </w:p>
    <w:p w14:paraId="6CB5079A"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Aktivnost na internetu (npr. istoriju pregleda, istoriju pretrage, aktivnosti čitanja, gledanja televizije i slušanja radija);</w:t>
      </w:r>
    </w:p>
    <w:p w14:paraId="77F19A46"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Identifikacione podatke uređaja (npr. broj IMEI, broj SIM kartice, MAC adresu);</w:t>
      </w:r>
    </w:p>
    <w:p w14:paraId="0AB86F09"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Profilisanje (npr. na osnovu opaženog kriminalnog ili antisocijalnog ponašanja ili pseudonimnih profila na osnovu posećenih URL adresa, klikova, evidencije pregledanja, IP adresa, domena, instaliranih aplikacija ili profila koji se zasnivaju na marketinškim izborima);</w:t>
      </w:r>
    </w:p>
    <w:p w14:paraId="60886CA2"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Podatke o ljudskim resursima i zapošljavanju (npr. podatke o statusu zaposlenja, podatke o zapošljavanju (poput radne biografije, istorije radnih odnosa, podataka o obrazovanju), podatke o poslu i položaju uključujući odrađene sate, procene i platu, podatke o radnoj dozvoli, dostupnost, uslove radnog odnosa, podatke o porezu, podatke o plaćanju, podatke o osiguranju i lokacije i organizacije);</w:t>
      </w:r>
    </w:p>
    <w:p w14:paraId="6CBC5DD0"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Podatke o obrazovanju (npr. istoriju obrazovanja, trenutno obrazovanje, ocene i rezultate, najviši dostignuti stepen obrazovanja, poteškoće u učenju):</w:t>
      </w:r>
    </w:p>
    <w:p w14:paraId="1167E209" w14:textId="6F155EDB"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 xml:space="preserve">Podatke o državljanstvu i prebivalištu (npr. državljanstvo, status naturalizacije, bračni status, nacionalnost, imigracioni status, </w:t>
      </w:r>
      <w:r w:rsidR="00B2566E">
        <w:rPr>
          <w:rFonts w:eastAsia="Times New Roman" w:cstheme="minorHAnsi"/>
          <w:color w:val="212121"/>
          <w:sz w:val="18"/>
          <w:szCs w:val="18"/>
          <w:lang w:val="it-IT"/>
        </w:rPr>
        <w:br/>
      </w:r>
      <w:r w:rsidRPr="007A0FA7">
        <w:rPr>
          <w:rFonts w:eastAsia="Times New Roman" w:cstheme="minorHAnsi"/>
          <w:color w:val="212121"/>
          <w:sz w:val="18"/>
          <w:szCs w:val="18"/>
          <w:lang w:val="it-IT"/>
        </w:rPr>
        <w:t xml:space="preserve">podatke o pasošu, podatke o prebivalištu ili radnoj dozvoli); </w:t>
      </w:r>
    </w:p>
    <w:p w14:paraId="59573548"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 xml:space="preserve">Informacije koje se obrađuju radi izvršavanja zadatka koji se obavlja u interesu javnosti ili pri izvršavanju službenih ovlašćenja; </w:t>
      </w:r>
    </w:p>
    <w:p w14:paraId="01A3E5F9" w14:textId="6694B5EF"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Posebne kategorije podataka (npr. rasno ili etničko poreklo, političke stavove, religijska ili filozofska uverenja, članstvo u sindikatu, genetske podatke, biometrijske podatke sa ciljem jedinstvene identifikacije fizičke osobe, podatke o zdravstvenom stanju, podatke o</w:t>
      </w:r>
      <w:r w:rsidR="00B2566E">
        <w:rPr>
          <w:rFonts w:eastAsia="Times New Roman" w:cstheme="minorHAnsi"/>
          <w:color w:val="212121"/>
          <w:sz w:val="18"/>
          <w:szCs w:val="18"/>
          <w:lang w:val="it-IT"/>
        </w:rPr>
        <w:t> </w:t>
      </w:r>
      <w:r w:rsidRPr="007A0FA7">
        <w:rPr>
          <w:rFonts w:eastAsia="Times New Roman" w:cstheme="minorHAnsi"/>
          <w:color w:val="212121"/>
          <w:sz w:val="18"/>
          <w:szCs w:val="18"/>
          <w:lang w:val="it-IT"/>
        </w:rPr>
        <w:t>polnom životu ili seksualnoj orijentaciji fizičke osobe, kaznenim presudama ili prekršajima); ili</w:t>
      </w:r>
    </w:p>
    <w:p w14:paraId="07BA3AA2" w14:textId="77777777" w:rsidR="00AA349D" w:rsidRPr="007A0FA7" w:rsidRDefault="00AA349D" w:rsidP="00AA349D">
      <w:pPr>
        <w:pStyle w:val="ListParagraph"/>
        <w:numPr>
          <w:ilvl w:val="0"/>
          <w:numId w:val="9"/>
        </w:numPr>
        <w:spacing w:after="120" w:line="240" w:lineRule="auto"/>
        <w:contextualSpacing w:val="0"/>
        <w:rPr>
          <w:lang w:val="it-IT"/>
        </w:rPr>
      </w:pPr>
      <w:r w:rsidRPr="007A0FA7">
        <w:rPr>
          <w:rFonts w:eastAsia="Times New Roman" w:cstheme="minorHAnsi"/>
          <w:color w:val="212121"/>
          <w:sz w:val="18"/>
          <w:szCs w:val="18"/>
          <w:lang w:val="it-IT"/>
        </w:rPr>
        <w:t>Bilo koje druge lične podatke navedene u Članu 4 GDPR-a.</w:t>
      </w:r>
    </w:p>
    <w:p w14:paraId="75698AE4" w14:textId="244A8EEC" w:rsidR="004D5D88" w:rsidRPr="007A0FA7" w:rsidRDefault="004D5D88">
      <w:pPr>
        <w:rPr>
          <w:lang w:val="it-IT"/>
        </w:rPr>
      </w:pPr>
      <w:r w:rsidRPr="007A0FA7">
        <w:rPr>
          <w:lang w:val="it-IT"/>
        </w:rPr>
        <w:br w:type="page"/>
      </w:r>
    </w:p>
    <w:p w14:paraId="6317350F" w14:textId="3973CE8D" w:rsidR="004D5D88" w:rsidRPr="007A0FA7" w:rsidRDefault="004D5D88" w:rsidP="004D5D88">
      <w:pPr>
        <w:pStyle w:val="ProductList-SectionHeading"/>
        <w:spacing w:after="120"/>
        <w:outlineLvl w:val="0"/>
        <w:rPr>
          <w:lang w:val="it-IT"/>
        </w:rPr>
      </w:pPr>
      <w:bookmarkStart w:id="169" w:name="_Toc155369824"/>
      <w:r w:rsidRPr="007A0FA7">
        <w:rPr>
          <w:lang w:val="it-IT"/>
        </w:rPr>
        <w:t>Dodatak C – Dodatak o dodatnim zaštitnim merama</w:t>
      </w:r>
      <w:bookmarkEnd w:id="169"/>
    </w:p>
    <w:p w14:paraId="5FD578E1" w14:textId="227E905F" w:rsidR="004D5D88" w:rsidRPr="007A0FA7" w:rsidRDefault="004D5D88" w:rsidP="004D5D88">
      <w:pPr>
        <w:pStyle w:val="ProductList-Body"/>
        <w:spacing w:after="120"/>
        <w:rPr>
          <w:lang w:val="it-IT"/>
        </w:rPr>
      </w:pPr>
      <w:r w:rsidRPr="007A0FA7">
        <w:rPr>
          <w:lang w:val="it-IT"/>
        </w:rPr>
        <w:t>Ovim Dodatkom o dodatnim zaštitnim merama uz DPA (ovaj „Dodatak</w:t>
      </w:r>
      <w:r w:rsidR="00AA35D0" w:rsidRPr="0027422C">
        <w:rPr>
          <w:lang w:val="it-IT"/>
        </w:rPr>
        <w:t>“</w:t>
      </w:r>
      <w:r w:rsidRPr="007A0FA7">
        <w:rPr>
          <w:lang w:val="it-IT"/>
        </w:rPr>
        <w:t xml:space="preserve">), Microsoft pruža dodatne zaštitne mere Klijentu za obradu Ličnih podataka u opsegu obuhvaćenom u GDPR-u, koju Microsoft obavlja u ime Klijenta, i dodatnu pravnu zaštitu lica na koja se odnose ti lični podaci. </w:t>
      </w:r>
    </w:p>
    <w:p w14:paraId="1B8B2B27" w14:textId="6B0F7B02" w:rsidR="004D5D88" w:rsidRPr="007A0FA7" w:rsidRDefault="004D5D88" w:rsidP="004D5D88">
      <w:pPr>
        <w:pStyle w:val="ProductList-Body"/>
        <w:spacing w:after="120"/>
        <w:rPr>
          <w:lang w:val="it-IT"/>
        </w:rPr>
      </w:pPr>
      <w:r w:rsidRPr="007A0FA7">
        <w:rPr>
          <w:lang w:val="it-IT"/>
        </w:rPr>
        <w:t>Ovaj Dodatak dopunjuje DPA i njegov je sastavni deo, ali ga ne menja i ne modifikuje.</w:t>
      </w:r>
    </w:p>
    <w:p w14:paraId="450341B9" w14:textId="7CB975CC" w:rsidR="004D5D88" w:rsidRPr="007A0FA7" w:rsidRDefault="004D5D88" w:rsidP="004D5D88">
      <w:pPr>
        <w:pStyle w:val="ProductList-Body"/>
        <w:numPr>
          <w:ilvl w:val="0"/>
          <w:numId w:val="10"/>
        </w:numPr>
        <w:spacing w:after="120"/>
        <w:ind w:left="0" w:firstLine="0"/>
        <w:rPr>
          <w:lang w:val="it-IT"/>
        </w:rPr>
      </w:pPr>
      <w:r w:rsidRPr="007A0FA7">
        <w:rPr>
          <w:b/>
          <w:bCs/>
          <w:u w:val="single"/>
          <w:lang w:val="it-IT"/>
        </w:rPr>
        <w:t>Osporavanje naloga</w:t>
      </w:r>
      <w:r w:rsidRPr="007A0FA7">
        <w:rPr>
          <w:lang w:val="it-IT"/>
        </w:rPr>
        <w:t>. U slučaju da dobije nalog od strane trećeg lica za prinudno otkrivanje bilo kojih ličnih podataka obrađenih u skladu sa ovim DPA, Microsoft će:</w:t>
      </w:r>
    </w:p>
    <w:p w14:paraId="28FD25C8" w14:textId="5551064D" w:rsidR="004D5D88" w:rsidRPr="007A0FA7" w:rsidRDefault="004D5D88" w:rsidP="004D5D88">
      <w:pPr>
        <w:pStyle w:val="ProductList-Body"/>
        <w:numPr>
          <w:ilvl w:val="0"/>
          <w:numId w:val="16"/>
        </w:numPr>
        <w:spacing w:after="120"/>
        <w:rPr>
          <w:lang w:val="it-IT"/>
        </w:rPr>
      </w:pPr>
      <w:r w:rsidRPr="007A0FA7">
        <w:rPr>
          <w:lang w:val="it-IT"/>
        </w:rPr>
        <w:t>uložiće sav trud u razumnim okvirima da preusmeri treće lice da zatraži podatke direktno od Klijenta;</w:t>
      </w:r>
      <w:r w:rsidR="00F85DC4">
        <w:rPr>
          <w:lang w:val="it-IT"/>
        </w:rPr>
        <w:t xml:space="preserve"> </w:t>
      </w:r>
    </w:p>
    <w:p w14:paraId="129F3FC1" w14:textId="57D79769" w:rsidR="004D5D88" w:rsidRPr="007A0FA7" w:rsidRDefault="004D5D88" w:rsidP="004D5D88">
      <w:pPr>
        <w:pStyle w:val="ProductList-Body"/>
        <w:numPr>
          <w:ilvl w:val="0"/>
          <w:numId w:val="16"/>
        </w:numPr>
        <w:spacing w:after="120"/>
        <w:rPr>
          <w:lang w:val="it-IT"/>
        </w:rPr>
      </w:pPr>
      <w:r w:rsidRPr="007A0FA7">
        <w:rPr>
          <w:lang w:val="it-IT"/>
        </w:rPr>
        <w:t>odmah će obavestiti Klijenta, osim ako je to zabranjeno zakonom primenjivim na treće lice podnosioca zahteva; a ako mu je zabranjeno da obavesti Klijenta, preduzeće sve zakonite mere kako bi stekao pravo da odstupi od zabrane i prenese Klijentu što više informacija čim bude moguće i</w:t>
      </w:r>
    </w:p>
    <w:p w14:paraId="31D3C6B0" w14:textId="58AED6C7" w:rsidR="000B341C" w:rsidRPr="007A0FA7" w:rsidRDefault="004D5D88" w:rsidP="004D5D88">
      <w:pPr>
        <w:pStyle w:val="ProductList-Body"/>
        <w:numPr>
          <w:ilvl w:val="0"/>
          <w:numId w:val="16"/>
        </w:numPr>
        <w:spacing w:after="120"/>
        <w:rPr>
          <w:lang w:val="it-IT"/>
        </w:rPr>
      </w:pPr>
      <w:r w:rsidRPr="007A0FA7">
        <w:rPr>
          <w:lang w:val="it-IT"/>
        </w:rPr>
        <w:t>preduzeće sve zakonite mere kako bi osporio nalog za otkrivanje na osnovu pravnih nedostataka prema zakonima strane podnosioca zahteva ili svih relevantnih sukoba sa primenjivim pravom Evropske unije ili primenjivim pravom države članice.</w:t>
      </w:r>
      <w:r w:rsidR="00F85DC4">
        <w:rPr>
          <w:lang w:val="it-IT"/>
        </w:rPr>
        <w:t xml:space="preserve"> </w:t>
      </w:r>
    </w:p>
    <w:p w14:paraId="025D7747" w14:textId="0F034107" w:rsidR="004D5D88" w:rsidRPr="007A0FA7" w:rsidRDefault="006E33EC" w:rsidP="008C5792">
      <w:pPr>
        <w:pStyle w:val="ProductList-Body"/>
        <w:spacing w:after="120"/>
        <w:rPr>
          <w:lang w:val="it-IT"/>
        </w:rPr>
      </w:pPr>
      <w:r w:rsidRPr="007A0FA7">
        <w:rPr>
          <w:lang w:val="it-IT"/>
        </w:rPr>
        <w:t>Ako nakon prethodno opisanih koraka od a. do c. Microsoft ili bilo koja od njegovih filijala i dalje bude prinuđena da otkrije lične podatke, Microsoft će otkriti samo minimalnu količinu tih podataka potrebnu kako bi se ispunio nalog za prinudnim otkrivanjem.</w:t>
      </w:r>
    </w:p>
    <w:p w14:paraId="56B5A00E" w14:textId="30B730FF" w:rsidR="004D5D88" w:rsidRPr="007A0FA7" w:rsidRDefault="004D5D88" w:rsidP="004D5D88">
      <w:pPr>
        <w:pStyle w:val="ProductList-Body"/>
        <w:spacing w:after="120"/>
        <w:rPr>
          <w:lang w:val="it-IT"/>
        </w:rPr>
      </w:pPr>
      <w:r w:rsidRPr="007A0FA7">
        <w:rPr>
          <w:lang w:val="it-IT"/>
        </w:rPr>
        <w:t>U svrhu ovog odeljka, zakonite mere ne uključuju radnje koje bi za posledicu imale građansku ili kaznenu sankciju, kao što je nepoštovanje suda prema zakonima u odgovarajućoj nadležnosti.</w:t>
      </w:r>
      <w:r w:rsidR="00F85DC4">
        <w:rPr>
          <w:lang w:val="it-IT"/>
        </w:rPr>
        <w:t xml:space="preserve"> </w:t>
      </w:r>
    </w:p>
    <w:p w14:paraId="10CA1AF3" w14:textId="6A74EF73" w:rsidR="004D5D88" w:rsidRPr="007A0FA7" w:rsidRDefault="004D5D88" w:rsidP="004D5D88">
      <w:pPr>
        <w:pStyle w:val="ProductList-Body"/>
        <w:numPr>
          <w:ilvl w:val="0"/>
          <w:numId w:val="10"/>
        </w:numPr>
        <w:spacing w:after="120"/>
        <w:ind w:left="0" w:firstLine="0"/>
        <w:rPr>
          <w:lang w:val="it-IT"/>
        </w:rPr>
      </w:pPr>
      <w:r w:rsidRPr="007A0FA7">
        <w:rPr>
          <w:b/>
          <w:bCs/>
          <w:u w:val="single"/>
          <w:lang w:val="it-IT"/>
        </w:rPr>
        <w:t>Odšteta za lice na koja se odnose podaci</w:t>
      </w:r>
      <w:r w:rsidRPr="007A0FA7">
        <w:rPr>
          <w:lang w:val="it-IT"/>
        </w:rPr>
        <w:t>. U skladu sa odeljcima 3 i 4, Microsoft se obavezuje da će nadoknaditi štetu licu na koje se odnose podaci za bilo kakvu materijalnu ili nematerijalnu štetu koju je lice na koje se odnose podaci pretrpelo zbog Microsoftovog otkrivanja ličnih podataka za to lice koji su preneseni kao odgovor na nalog državne institucije ili policije izvan EU/EEA („Relevantno otkrivanje</w:t>
      </w:r>
      <w:r w:rsidR="00AA35D0" w:rsidRPr="0027422C">
        <w:rPr>
          <w:lang w:val="it-IT"/>
        </w:rPr>
        <w:t>“</w:t>
      </w:r>
      <w:r w:rsidRPr="007A0FA7">
        <w:rPr>
          <w:lang w:val="it-IT"/>
        </w:rPr>
        <w:t>). Bez obzira na prethodno navedeno, Microsoft nije u obavezi da nadoknadi štetu licu na koje se odnose podaci u skladu sa ovim odeljkom 2 u meri u kojoj je lice na koje se odnose podaci već primilo naknadu za istu štetu, bilo od Microsofta ili od nekoga drugog.</w:t>
      </w:r>
    </w:p>
    <w:p w14:paraId="347888F0" w14:textId="77777777" w:rsidR="004D5D88" w:rsidRPr="007A0FA7" w:rsidRDefault="004D5D88" w:rsidP="004D5D88">
      <w:pPr>
        <w:pStyle w:val="ProductList-Body"/>
        <w:numPr>
          <w:ilvl w:val="0"/>
          <w:numId w:val="10"/>
        </w:numPr>
        <w:spacing w:after="120"/>
        <w:ind w:left="0" w:firstLine="0"/>
        <w:rPr>
          <w:lang w:val="it-IT"/>
        </w:rPr>
      </w:pPr>
      <w:r w:rsidRPr="007A0FA7">
        <w:rPr>
          <w:b/>
          <w:bCs/>
          <w:u w:val="single"/>
          <w:lang w:val="it-IT"/>
        </w:rPr>
        <w:t>Uslovi za odštetu</w:t>
      </w:r>
      <w:r w:rsidRPr="007A0FA7">
        <w:rPr>
          <w:lang w:val="it-IT"/>
        </w:rPr>
        <w:t>. Odšteta u skladu sa odeljkom 2 uslovljena je time da lice na koje se odnose podaci utvrdi, na Microsoftovo razumno zadovoljstvo, sledeće:</w:t>
      </w:r>
    </w:p>
    <w:p w14:paraId="0F2A1C8F" w14:textId="77777777" w:rsidR="004D5D88" w:rsidRPr="007A0FA7" w:rsidRDefault="004D5D88" w:rsidP="004D5D88">
      <w:pPr>
        <w:pStyle w:val="ProductList-Body"/>
        <w:numPr>
          <w:ilvl w:val="0"/>
          <w:numId w:val="17"/>
        </w:numPr>
        <w:spacing w:after="120"/>
        <w:rPr>
          <w:lang w:val="it-IT"/>
        </w:rPr>
      </w:pPr>
      <w:r w:rsidRPr="007A0FA7">
        <w:rPr>
          <w:lang w:val="it-IT"/>
        </w:rPr>
        <w:t xml:space="preserve">Microsoft je bio uključen u Relevantno otkrivanje; </w:t>
      </w:r>
    </w:p>
    <w:p w14:paraId="5D96445B" w14:textId="77777777" w:rsidR="004D5D88" w:rsidRPr="007A0FA7" w:rsidRDefault="004D5D88" w:rsidP="004D5D88">
      <w:pPr>
        <w:pStyle w:val="ProductList-Body"/>
        <w:numPr>
          <w:ilvl w:val="0"/>
          <w:numId w:val="17"/>
        </w:numPr>
        <w:spacing w:after="120"/>
        <w:rPr>
          <w:lang w:val="it-IT"/>
        </w:rPr>
      </w:pPr>
      <w:r w:rsidRPr="007A0FA7">
        <w:rPr>
          <w:lang w:val="it-IT"/>
        </w:rPr>
        <w:t>Relevantno otkrivanje je predstavljalo osnovu za službeni postupak koji je pokrenulo državno telo ili policija izvan EU/EEP protiv lica na koje se odnose podaci i</w:t>
      </w:r>
    </w:p>
    <w:p w14:paraId="68C94FEA" w14:textId="77777777" w:rsidR="004D5D88" w:rsidRPr="007A0FA7" w:rsidRDefault="004D5D88" w:rsidP="004D5D88">
      <w:pPr>
        <w:pStyle w:val="ProductList-Body"/>
        <w:numPr>
          <w:ilvl w:val="0"/>
          <w:numId w:val="17"/>
        </w:numPr>
        <w:spacing w:after="120"/>
        <w:rPr>
          <w:lang w:val="it-IT"/>
        </w:rPr>
      </w:pPr>
      <w:r w:rsidRPr="007A0FA7">
        <w:rPr>
          <w:lang w:val="it-IT"/>
        </w:rPr>
        <w:t>Relevantno otkrivanje je direktno prouzrokovalo materijalnu ili nematerijalnu štetu za lice na koje se odnose podaci.</w:t>
      </w:r>
    </w:p>
    <w:p w14:paraId="0E0BC3B0" w14:textId="77777777" w:rsidR="004D5D88" w:rsidRPr="007A0FA7" w:rsidRDefault="004D5D88" w:rsidP="004D5D88">
      <w:pPr>
        <w:pStyle w:val="ProductList-Body"/>
        <w:spacing w:after="120"/>
        <w:rPr>
          <w:lang w:val="it-IT"/>
        </w:rPr>
      </w:pPr>
      <w:r w:rsidRPr="007A0FA7">
        <w:rPr>
          <w:lang w:val="it-IT"/>
        </w:rPr>
        <w:t>Lice na koje se odnose podaci snosi teret dokazivanja za uslove od a do c.</w:t>
      </w:r>
    </w:p>
    <w:p w14:paraId="745EFE31" w14:textId="77777777" w:rsidR="004D5D88" w:rsidRPr="007A0FA7" w:rsidRDefault="004D5D88" w:rsidP="004D5D88">
      <w:pPr>
        <w:pStyle w:val="ProductList-Body"/>
        <w:spacing w:after="120"/>
        <w:rPr>
          <w:lang w:val="it-IT"/>
        </w:rPr>
      </w:pPr>
      <w:r w:rsidRPr="007A0FA7">
        <w:rPr>
          <w:lang w:val="it-IT"/>
        </w:rPr>
        <w:t xml:space="preserve">Bez obzira na prethodno navedeno, Microsoft nije u obavezi da nadoknadi štetu licu na koje se odnose podaci na osnovu odeljka 2 ako Microsoft ustanovi da Relevantno otkrivanje ne krši njegove obaveze po osnovu Poglavlja V GDPR-a. </w:t>
      </w:r>
    </w:p>
    <w:p w14:paraId="7B4A9409" w14:textId="77777777" w:rsidR="004D5D88" w:rsidRPr="007A0FA7" w:rsidRDefault="004D5D88" w:rsidP="004D5D88">
      <w:pPr>
        <w:pStyle w:val="ProductList-Body"/>
        <w:numPr>
          <w:ilvl w:val="0"/>
          <w:numId w:val="10"/>
        </w:numPr>
        <w:spacing w:after="120"/>
        <w:ind w:left="0" w:firstLine="0"/>
        <w:rPr>
          <w:lang w:val="it-IT"/>
        </w:rPr>
      </w:pPr>
      <w:r w:rsidRPr="007A0FA7">
        <w:rPr>
          <w:b/>
          <w:bCs/>
          <w:u w:val="single"/>
          <w:lang w:val="it-IT"/>
        </w:rPr>
        <w:t>Obim štete</w:t>
      </w:r>
      <w:r w:rsidRPr="007A0FA7">
        <w:rPr>
          <w:lang w:val="it-IT"/>
        </w:rPr>
        <w:t>. Odšteta u skladu sa odeljkom 2 ograničena je na materijalne i nematerijalne štete kao što je navedeno u GDPR-u i isključuje posledične štete i sve druge štete koje nisu nastale Microsoftovom povredom GDPR-a.</w:t>
      </w:r>
    </w:p>
    <w:p w14:paraId="771E0F62" w14:textId="77777777" w:rsidR="004D5D88" w:rsidRPr="007A0FA7" w:rsidRDefault="004D5D88" w:rsidP="004D5D88">
      <w:pPr>
        <w:pStyle w:val="ProductList-Body"/>
        <w:numPr>
          <w:ilvl w:val="0"/>
          <w:numId w:val="10"/>
        </w:numPr>
        <w:spacing w:after="120"/>
        <w:ind w:left="0" w:firstLine="0"/>
        <w:rPr>
          <w:lang w:val="it-IT"/>
        </w:rPr>
      </w:pPr>
      <w:r w:rsidRPr="007A0FA7">
        <w:rPr>
          <w:b/>
          <w:bCs/>
          <w:u w:val="single"/>
          <w:lang w:val="it-IT"/>
        </w:rPr>
        <w:t>Ostvarivanje prava</w:t>
      </w:r>
      <w:r w:rsidRPr="007A0FA7">
        <w:rPr>
          <w:lang w:val="it-IT"/>
        </w:rPr>
        <w:t>. Prava data licima na koja se odnose podaci u skladu s ovim Dodatkom, lice na koje se odnose podaci može sprovesti protiv Microsofta bez obzira na bilo kakva ograničenja iz odredbi 3 ili 6 Standardnih ugovornih odredbi. Lice na koje se odnose podaci sme podneti zahtev u skladu sa ovim Dodatkom samo na pojedinačnoj osnovi, a ne kao deo klasne, kolektivne, grupne ili reprezentativne radnje. Prava data licima na koja se odnose podaci na osnovu ovog Dodatka predstavljaju lična prava lica na koje se odnose podaci i nije ih moguće preneti.</w:t>
      </w:r>
    </w:p>
    <w:p w14:paraId="57411504" w14:textId="6EDE4E16" w:rsidR="004D5D88" w:rsidRPr="007A0FA7" w:rsidRDefault="004D5D88" w:rsidP="004D5D88">
      <w:pPr>
        <w:pStyle w:val="ProductList-Body"/>
        <w:numPr>
          <w:ilvl w:val="0"/>
          <w:numId w:val="10"/>
        </w:numPr>
        <w:spacing w:after="120"/>
        <w:ind w:left="0" w:firstLine="0"/>
        <w:rPr>
          <w:lang w:val="it-IT"/>
        </w:rPr>
      </w:pPr>
      <w:r w:rsidRPr="007A0FA7">
        <w:rPr>
          <w:b/>
          <w:bCs/>
          <w:u w:val="single"/>
          <w:lang w:val="it-IT"/>
        </w:rPr>
        <w:t>Obaveštenje o promeni</w:t>
      </w:r>
      <w:r w:rsidRPr="007A0FA7">
        <w:rPr>
          <w:lang w:val="it-IT"/>
        </w:rPr>
        <w:t xml:space="preserve">. Osim obaveza iz odredbe 2021(b) Standardnih ugovornih odredbi, Microsoft dodatno prihvata i garantuje da nema razloga da se smatra da mu zakonodavstvo koje se primenjuje na njega ili na njegove podobrađivače, uključujući bilo koju zemlju u koju se lični podaci prenose sami ili putem podobrađivača, onemogućuje da postupa u skladu sa uputstvima dobijenim od Klijenta i svojim obavezama na osnovu ovog Dodatka ili Standardnih ugovornih odredbi iz 2021. i da će u slučaju promene tog zakonodavstva koja bi mogla imati značajne negativne posledice na garanciju i obaveze navedene u ovom Dodatku ili Standardnim ugovornim odredbama, odmah obavestiti Klijenta </w:t>
      </w:r>
      <w:r w:rsidR="00E936B7">
        <w:rPr>
          <w:lang w:val="it-IT"/>
        </w:rPr>
        <w:br/>
      </w:r>
      <w:r w:rsidRPr="007A0FA7">
        <w:rPr>
          <w:lang w:val="it-IT"/>
        </w:rPr>
        <w:t>čim sazna za takvu promenu, a u tom slučaju Klijent ima pravo da obustavi prenos podataka i/ili raskine ugovor.</w:t>
      </w:r>
    </w:p>
    <w:p w14:paraId="6EDC203C" w14:textId="77777777" w:rsidR="00590619" w:rsidRPr="007A0FA7" w:rsidRDefault="00B143BE">
      <w:pPr>
        <w:rPr>
          <w:lang w:val="it-IT"/>
        </w:rPr>
        <w:sectPr w:rsidR="00590619" w:rsidRPr="007A0FA7" w:rsidSect="00EC0E45">
          <w:footerReference w:type="default" r:id="rId31"/>
          <w:pgSz w:w="12240" w:h="15840"/>
          <w:pgMar w:top="1440" w:right="720" w:bottom="1440" w:left="720" w:header="720" w:footer="720" w:gutter="0"/>
          <w:cols w:space="720"/>
          <w:titlePg/>
          <w:docGrid w:linePitch="360"/>
        </w:sectPr>
      </w:pPr>
      <w:bookmarkStart w:id="170" w:name="_Toc6563856"/>
      <w:bookmarkStart w:id="171" w:name="_Toc21617077"/>
      <w:bookmarkStart w:id="172" w:name="_Toc489605628"/>
      <w:bookmarkStart w:id="173" w:name="_Toc8395070"/>
      <w:bookmarkStart w:id="174" w:name="_Toc26972890"/>
      <w:r w:rsidRPr="007A0FA7">
        <w:rPr>
          <w:lang w:val="it-IT"/>
        </w:rPr>
        <w:br w:type="page"/>
      </w:r>
    </w:p>
    <w:p w14:paraId="0E478D05" w14:textId="306D0A1D" w:rsidR="00237427" w:rsidRPr="007A0FA7" w:rsidRDefault="00237427" w:rsidP="00237427">
      <w:pPr>
        <w:pStyle w:val="ProductList-SectionHeading"/>
        <w:spacing w:after="120"/>
        <w:outlineLvl w:val="0"/>
        <w:rPr>
          <w:lang w:val="it-IT"/>
        </w:rPr>
      </w:pPr>
      <w:bookmarkStart w:id="175" w:name="_Toc8395071"/>
      <w:bookmarkStart w:id="176" w:name="_Toc489605629"/>
      <w:bookmarkStart w:id="177" w:name="_Toc6563859"/>
      <w:bookmarkStart w:id="178" w:name="_Toc21617080"/>
      <w:bookmarkStart w:id="179" w:name="_Toc26972906"/>
      <w:bookmarkStart w:id="180" w:name="Attachment1"/>
      <w:bookmarkStart w:id="181" w:name="_Toc155369825"/>
      <w:bookmarkEnd w:id="170"/>
      <w:bookmarkEnd w:id="171"/>
      <w:bookmarkEnd w:id="172"/>
      <w:bookmarkEnd w:id="173"/>
      <w:bookmarkEnd w:id="174"/>
      <w:r w:rsidRPr="007A0FA7">
        <w:rPr>
          <w:lang w:val="it-IT"/>
        </w:rPr>
        <w:t>Prilog 1 – Uslovi Opšte uredbe o zaštiti podataka Evropske unije</w:t>
      </w:r>
      <w:bookmarkEnd w:id="175"/>
      <w:bookmarkEnd w:id="176"/>
      <w:bookmarkEnd w:id="177"/>
      <w:bookmarkEnd w:id="178"/>
      <w:bookmarkEnd w:id="179"/>
      <w:bookmarkEnd w:id="180"/>
      <w:bookmarkEnd w:id="181"/>
    </w:p>
    <w:p w14:paraId="69F9C46B" w14:textId="39BC8616" w:rsidR="00237427" w:rsidRPr="007A0FA7" w:rsidRDefault="00237427" w:rsidP="00237427">
      <w:pPr>
        <w:pStyle w:val="ProductList-Body"/>
        <w:spacing w:after="120"/>
        <w:rPr>
          <w:lang w:val="it-IT"/>
        </w:rPr>
      </w:pPr>
      <w:r w:rsidRPr="007A0FA7">
        <w:rPr>
          <w:lang w:val="it-IT"/>
        </w:rPr>
        <w:t xml:space="preserve">Microsoft preuzima obaveze iz ovih Odredaba GDPR-a prema svim klijentima počev od 25. maja 2018. One su obavezujuće za Microsoft kad je </w:t>
      </w:r>
      <w:r w:rsidR="00E936B7">
        <w:rPr>
          <w:lang w:val="it-IT"/>
        </w:rPr>
        <w:br/>
      </w:r>
      <w:r w:rsidRPr="007A0FA7">
        <w:rPr>
          <w:lang w:val="it-IT"/>
        </w:rPr>
        <w:t xml:space="preserve">reč o Klijentu nezavisno od (1) verzije Uslova korišćenja proizvoda i DPA koja je inače primenjiva na bilo koju pretplatu na Proizvod ili licencu </w:t>
      </w:r>
      <w:r w:rsidR="00E936B7">
        <w:rPr>
          <w:lang w:val="it-IT"/>
        </w:rPr>
        <w:br/>
      </w:r>
      <w:r w:rsidRPr="007A0FA7">
        <w:rPr>
          <w:lang w:val="it-IT"/>
        </w:rPr>
        <w:t>ili (2) bilo koji drugi ugovor koji se poziva na ovaj prilog.</w:t>
      </w:r>
    </w:p>
    <w:p w14:paraId="1696638F" w14:textId="705305FB" w:rsidR="00237427" w:rsidRPr="007A0FA7" w:rsidRDefault="00DD6D76" w:rsidP="00237427">
      <w:pPr>
        <w:pStyle w:val="ProductList-Body"/>
        <w:spacing w:after="120"/>
        <w:rPr>
          <w:lang w:val="it-IT"/>
        </w:rPr>
      </w:pPr>
      <w:bookmarkStart w:id="182" w:name="_Hlk24455530"/>
      <w:r w:rsidRPr="007A0FA7">
        <w:rPr>
          <w:lang w:val="it-IT"/>
        </w:rPr>
        <w:t>U svrhu ovih Uslova GDPR-a, Klijent i Microsoft saglasni su da je Klijent kontrolor Klijentovih Ličnih podataka, a Microsoft je obrađivač takvih podataka, osim kada Klijent postupa kao obrađivač Ličnih podataka i u tom slučaju je Microsoft podobrađivač. Ovi Uslovi GDPR-a primenjuju se na Microsoftovu obradu Podataka o ličnosti, u području primene GDPR-a, u Klijentovo ime. Ovi Uslovi GDPR-a ne ograničavaju niti umanjuju bilo koje obaveze zaštite podataka na koje se Microsoft obavezao Klijentu u Uslovima korišćenja proizvoda ili drugom ugovoru između korporacije Microsoft i Klijenta. Ovi uslovi GDPR-a ne primenjuju se kada je Microsoft kontrolor Ličnih podataka.</w:t>
      </w:r>
      <w:bookmarkEnd w:id="182"/>
    </w:p>
    <w:p w14:paraId="0204F687" w14:textId="77777777" w:rsidR="00D768B3" w:rsidRPr="00343F90" w:rsidRDefault="00D768B3" w:rsidP="00D768B3">
      <w:pPr>
        <w:pStyle w:val="ProductList-Body"/>
        <w:spacing w:after="120"/>
        <w:outlineLvl w:val="1"/>
        <w:rPr>
          <w:b/>
          <w:color w:val="00188F"/>
          <w:lang w:val="it-IT"/>
        </w:rPr>
      </w:pPr>
      <w:bookmarkStart w:id="183" w:name="_Toc26972907"/>
      <w:r w:rsidRPr="00343F90">
        <w:rPr>
          <w:b/>
          <w:color w:val="00188F"/>
          <w:lang w:val="it-IT"/>
        </w:rPr>
        <w:t>Relevantne obaveze koje proizlaze iz GDPR-a: Članovi 5, 28, 32 i 33</w:t>
      </w:r>
      <w:bookmarkEnd w:id="183"/>
    </w:p>
    <w:p w14:paraId="1372445B" w14:textId="77777777" w:rsidR="00D768B3" w:rsidRPr="00D768B3" w:rsidRDefault="00D768B3" w:rsidP="00D768B3">
      <w:pPr>
        <w:pStyle w:val="ProductList-Body"/>
        <w:spacing w:after="120"/>
        <w:ind w:left="158"/>
        <w:rPr>
          <w:b/>
          <w:lang w:val="it-IT"/>
        </w:rPr>
      </w:pPr>
      <w:r w:rsidRPr="00343F90">
        <w:rPr>
          <w:b/>
          <w:lang w:val="it-IT"/>
        </w:rPr>
        <w:t xml:space="preserve">1. </w:t>
      </w:r>
      <w:r w:rsidRPr="00343F90">
        <w:rPr>
          <w:bCs/>
          <w:lang w:val="it-IT"/>
        </w:rPr>
        <w:t xml:space="preserve">Microsoft podržava načelo Klijentove odgovornosti putem ovog DPA i dokumentacije proizvoda koju pruža Klijentu i nastaviće to da čini tokom perioda važenja Klijentove pretplate ili angažmana u vezi sa primenjivim Profesionalnim uslugama u skladu sa pododeljkom 3(h) u nastavku. </w:t>
      </w:r>
      <w:r w:rsidRPr="00D768B3">
        <w:rPr>
          <w:bCs/>
          <w:lang w:val="it-IT"/>
        </w:rPr>
        <w:t>(Article 5[2])</w:t>
      </w:r>
    </w:p>
    <w:p w14:paraId="78427D4D" w14:textId="5859D083" w:rsidR="00237427" w:rsidRPr="007A0FA7" w:rsidRDefault="00D768B3" w:rsidP="00237427">
      <w:pPr>
        <w:pStyle w:val="ProductList-Body"/>
        <w:spacing w:after="120"/>
        <w:ind w:left="158"/>
        <w:rPr>
          <w:lang w:val="it-IT"/>
        </w:rPr>
      </w:pPr>
      <w:r>
        <w:rPr>
          <w:b/>
          <w:lang w:val="it-IT"/>
        </w:rPr>
        <w:t>2</w:t>
      </w:r>
      <w:r w:rsidR="00237427" w:rsidRPr="007A0FA7">
        <w:rPr>
          <w:b/>
          <w:lang w:val="it-IT"/>
        </w:rPr>
        <w:t xml:space="preserve">. </w:t>
      </w:r>
      <w:r w:rsidR="00237427" w:rsidRPr="007A0FA7">
        <w:rPr>
          <w:lang w:val="it-IT"/>
        </w:rPr>
        <w:t>Microsoft neće angažovati drugog obrađivača podataka pre pojedinačnog ili opšteg Klijentovog pismenog ovlašćenja. U slučaju opšteg pismenog ovlašćenja, Microsoft će informisati Klijenta o promenama koje namerava da učini u vezi sa dodavanjem ili zamenom drugih obrađivača podataka, pružajući tako Klijentu mogućnost da prigovori na takve promene. (Član 28[2])</w:t>
      </w:r>
    </w:p>
    <w:p w14:paraId="29CDF5CD" w14:textId="29AFB98D" w:rsidR="00237427" w:rsidRPr="007A0FA7" w:rsidRDefault="00D768B3" w:rsidP="00237427">
      <w:pPr>
        <w:pStyle w:val="ProductList-Body"/>
        <w:spacing w:after="120"/>
        <w:ind w:left="158"/>
        <w:rPr>
          <w:lang w:val="it-IT"/>
        </w:rPr>
      </w:pPr>
      <w:r>
        <w:rPr>
          <w:b/>
          <w:lang w:val="it-IT"/>
        </w:rPr>
        <w:t>3</w:t>
      </w:r>
      <w:r w:rsidR="00237427" w:rsidRPr="007A0FA7">
        <w:rPr>
          <w:b/>
          <w:lang w:val="it-IT"/>
        </w:rPr>
        <w:t>.</w:t>
      </w:r>
      <w:r w:rsidR="00237427" w:rsidRPr="007A0FA7">
        <w:rPr>
          <w:lang w:val="it-IT"/>
        </w:rPr>
        <w:t xml:space="preserve"> Obradu koju izvodi Microsoft regulisaće ovi Uslovi GDPR-a na osnovu prava Evropske unije (dalje u tekstu „Unija“) ili Zemlje članice i oni </w:t>
      </w:r>
      <w:r w:rsidR="00E936B7">
        <w:rPr>
          <w:lang w:val="it-IT"/>
        </w:rPr>
        <w:br/>
      </w:r>
      <w:r w:rsidR="00237427" w:rsidRPr="007A0FA7">
        <w:rPr>
          <w:lang w:val="it-IT"/>
        </w:rPr>
        <w:t>su obavezujući za Microsoft u odnosu na Klijenta. Predmet i trajanje obrade, priroda i svrha obrade, vrsta Ličnih podataka, kategorije lica na koja</w:t>
      </w:r>
      <w:r w:rsidR="00E936B7">
        <w:rPr>
          <w:lang w:val="it-IT"/>
        </w:rPr>
        <w:t> </w:t>
      </w:r>
      <w:r w:rsidR="00237427" w:rsidRPr="007A0FA7">
        <w:rPr>
          <w:lang w:val="it-IT"/>
        </w:rPr>
        <w:t xml:space="preserve">se odnose podaci i obaveze i prava Klijenta navedeni su u Klijentovom ugovoru o količinskom licenciranju, uključujući ove Uslove GDPR-a. Konkretno, Microsoft će: </w:t>
      </w:r>
    </w:p>
    <w:p w14:paraId="5D5B72A4" w14:textId="23CDB89A" w:rsidR="00237427" w:rsidRPr="007A0FA7" w:rsidRDefault="00237427" w:rsidP="00237427">
      <w:pPr>
        <w:pStyle w:val="ProductList-Body"/>
        <w:spacing w:after="120"/>
        <w:ind w:left="1440" w:hanging="720"/>
        <w:rPr>
          <w:lang w:val="it-IT"/>
        </w:rPr>
      </w:pPr>
      <w:r w:rsidRPr="007A0FA7">
        <w:rPr>
          <w:b/>
          <w:lang w:val="it-IT"/>
        </w:rPr>
        <w:t>(a)</w:t>
      </w:r>
      <w:r w:rsidRPr="007A0FA7">
        <w:rPr>
          <w:lang w:val="it-IT"/>
        </w:rPr>
        <w:tab/>
        <w:t xml:space="preserve">obrađivati Lične podatke samo prema dokumentovanim uputstvima Klijenta, među ostalim sa obzirom na prenose Ličnih podataka trećoj zemlji ili međunarodnoj organizaciji, osim ako to zahteva pravo Unije ili Zemlje članice kojem podleže Microsoft; u tom slučaju Microsoft će obavestiti Klijenta o tom pravnom zahtevu pre obrade, osim ako se tim pravom zabranjuje takvo obaveštavanje zbog važnih razloga od javnog interesa; </w:t>
      </w:r>
    </w:p>
    <w:p w14:paraId="1849EE20" w14:textId="4488310D" w:rsidR="00237427" w:rsidRPr="007A0FA7" w:rsidRDefault="00237427" w:rsidP="00237427">
      <w:pPr>
        <w:pStyle w:val="ProductList-Body"/>
        <w:spacing w:after="120"/>
        <w:ind w:left="1440" w:hanging="720"/>
        <w:rPr>
          <w:lang w:val="it-IT"/>
        </w:rPr>
      </w:pPr>
      <w:r w:rsidRPr="007A0FA7">
        <w:rPr>
          <w:b/>
          <w:lang w:val="it-IT"/>
        </w:rPr>
        <w:t>(b)</w:t>
      </w:r>
      <w:r w:rsidRPr="007A0FA7">
        <w:rPr>
          <w:lang w:val="it-IT"/>
        </w:rPr>
        <w:tab/>
        <w:t xml:space="preserve">osigurati da su osobe ovlašćene za obradu Ličnih podataka obavezale na poverljivost ili ih na to obavezuje odgovarajuća zakonska obaveza čuvanja poverljivosti; </w:t>
      </w:r>
    </w:p>
    <w:p w14:paraId="6740EE5B" w14:textId="77777777" w:rsidR="00237427" w:rsidRPr="007A0FA7" w:rsidRDefault="00237427" w:rsidP="00237427">
      <w:pPr>
        <w:pStyle w:val="ProductList-Body"/>
        <w:spacing w:after="120"/>
        <w:ind w:left="720"/>
        <w:rPr>
          <w:lang w:val="it-IT"/>
        </w:rPr>
      </w:pPr>
      <w:r w:rsidRPr="007A0FA7">
        <w:rPr>
          <w:b/>
          <w:lang w:val="it-IT"/>
        </w:rPr>
        <w:t>(c)</w:t>
      </w:r>
      <w:r w:rsidRPr="007A0FA7">
        <w:rPr>
          <w:lang w:val="it-IT"/>
        </w:rPr>
        <w:tab/>
        <w:t xml:space="preserve">preduzeti sve mere u skladu sa članom 32 GDPR-a; </w:t>
      </w:r>
    </w:p>
    <w:p w14:paraId="410503C2" w14:textId="77777777" w:rsidR="00237427" w:rsidRPr="007A0FA7" w:rsidRDefault="00237427" w:rsidP="00237427">
      <w:pPr>
        <w:pStyle w:val="ProductList-Body"/>
        <w:spacing w:after="120"/>
        <w:ind w:left="720"/>
        <w:rPr>
          <w:lang w:val="it-IT"/>
        </w:rPr>
      </w:pPr>
      <w:r w:rsidRPr="007A0FA7">
        <w:rPr>
          <w:b/>
          <w:lang w:val="it-IT"/>
        </w:rPr>
        <w:t>(d)</w:t>
      </w:r>
      <w:r w:rsidRPr="007A0FA7">
        <w:rPr>
          <w:lang w:val="it-IT"/>
        </w:rPr>
        <w:tab/>
        <w:t xml:space="preserve">poštovati uslove na koje se ukazuje u stavovima 1 i 3 za angažovanje drugog obrađivača podataka; </w:t>
      </w:r>
    </w:p>
    <w:p w14:paraId="786DF620" w14:textId="7EE21EC2" w:rsidR="00237427" w:rsidRPr="007A0FA7" w:rsidRDefault="00237427" w:rsidP="00237427">
      <w:pPr>
        <w:pStyle w:val="ProductList-Body"/>
        <w:spacing w:after="120"/>
        <w:ind w:left="1440" w:hanging="720"/>
        <w:rPr>
          <w:lang w:val="it-IT"/>
        </w:rPr>
      </w:pPr>
      <w:r w:rsidRPr="007A0FA7">
        <w:rPr>
          <w:b/>
          <w:lang w:val="it-IT"/>
        </w:rPr>
        <w:t>(e)</w:t>
      </w:r>
      <w:r w:rsidRPr="007A0FA7">
        <w:rPr>
          <w:lang w:val="it-IT"/>
        </w:rPr>
        <w:tab/>
        <w:t>uzimajući u obzir prirodu obrade, pomoći Klijentu odgovarajućim tehničkim i organizacionim merama, koliko je to moguće, radi</w:t>
      </w:r>
      <w:r w:rsidR="00781357">
        <w:rPr>
          <w:lang w:val="it-IT"/>
        </w:rPr>
        <w:t> </w:t>
      </w:r>
      <w:r w:rsidRPr="007A0FA7">
        <w:rPr>
          <w:lang w:val="it-IT"/>
        </w:rPr>
        <w:t xml:space="preserve">ispunjavanja Klijentove obaveze u pogledu odgovaranja na zahteve za ostvarivanje prava subjekta podataka koja su utvrđena u Poglavlju III GDPR-a; </w:t>
      </w:r>
    </w:p>
    <w:p w14:paraId="2D8822DC" w14:textId="77777777" w:rsidR="00237427" w:rsidRPr="007A0FA7" w:rsidRDefault="00237427" w:rsidP="00237427">
      <w:pPr>
        <w:pStyle w:val="ProductList-Body"/>
        <w:spacing w:after="120"/>
        <w:ind w:left="1440" w:hanging="720"/>
        <w:rPr>
          <w:lang w:val="it-IT"/>
        </w:rPr>
      </w:pPr>
      <w:r w:rsidRPr="007A0FA7">
        <w:rPr>
          <w:b/>
          <w:lang w:val="it-IT"/>
        </w:rPr>
        <w:t>(f)</w:t>
      </w:r>
      <w:r w:rsidRPr="007A0FA7">
        <w:rPr>
          <w:lang w:val="it-IT"/>
        </w:rPr>
        <w:tab/>
        <w:t>pomoći Klijentu u obezbeđivanju usklađenosti sa obavezama u skladu sa Članovima od 32 do 36 GDPR-a, uzimajući u obzir prirodu obrade i informacije dostupne Microsoftu;</w:t>
      </w:r>
    </w:p>
    <w:p w14:paraId="5AAE27DD" w14:textId="77777777" w:rsidR="00237427" w:rsidRPr="007A0FA7" w:rsidRDefault="00237427" w:rsidP="00237427">
      <w:pPr>
        <w:pStyle w:val="ProductList-Body"/>
        <w:spacing w:after="120"/>
        <w:ind w:left="1440" w:hanging="720"/>
        <w:rPr>
          <w:lang w:val="it-IT"/>
        </w:rPr>
      </w:pPr>
      <w:r w:rsidRPr="007A0FA7">
        <w:rPr>
          <w:b/>
          <w:lang w:val="it-IT"/>
        </w:rPr>
        <w:t>(g)</w:t>
      </w:r>
      <w:r w:rsidRPr="007A0FA7">
        <w:rPr>
          <w:lang w:val="it-IT"/>
        </w:rPr>
        <w:tab/>
        <w:t xml:space="preserve">po izboru Klijenta, izbrisati ili vratiti sve Lične podatke Klijentu nakon dovršetka pružanja usluga vezanih za obradu i izbrisati postojeće kopije, osim ako u skladu sa pravom Unije ili Zemlje članice postoji obaveza skladištenja Ličnih podataka; </w:t>
      </w:r>
    </w:p>
    <w:p w14:paraId="663C303C" w14:textId="1CCECAA3" w:rsidR="00237427" w:rsidRPr="007A0FA7" w:rsidRDefault="00237427" w:rsidP="00237427">
      <w:pPr>
        <w:pStyle w:val="ProductList-Body"/>
        <w:spacing w:after="120"/>
        <w:ind w:left="1440" w:hanging="720"/>
        <w:rPr>
          <w:lang w:val="it-IT"/>
        </w:rPr>
      </w:pPr>
      <w:r w:rsidRPr="007A0FA7">
        <w:rPr>
          <w:b/>
          <w:lang w:val="it-IT"/>
        </w:rPr>
        <w:t>(h)</w:t>
      </w:r>
      <w:r w:rsidRPr="007A0FA7">
        <w:rPr>
          <w:lang w:val="it-IT"/>
        </w:rPr>
        <w:tab/>
        <w:t>Klijentu staviti na raspolaganje sve informacije koje su neophodne da pokaže usklađenost sa obavezama utvrđenim u članu 28</w:t>
      </w:r>
      <w:r w:rsidR="00341B93">
        <w:rPr>
          <w:lang w:val="it-IT"/>
        </w:rPr>
        <w:t> </w:t>
      </w:r>
      <w:r w:rsidRPr="007A0FA7">
        <w:rPr>
          <w:lang w:val="it-IT"/>
        </w:rPr>
        <w:t xml:space="preserve">GDPR-a i omogućuju revizije, uključujući inspekcije koje obavlja Klijent ili drugi revizor kojeg ovlasti Klijent. </w:t>
      </w:r>
    </w:p>
    <w:p w14:paraId="2E135DAB" w14:textId="77777777" w:rsidR="00237427" w:rsidRPr="007A0FA7" w:rsidRDefault="00237427" w:rsidP="00237427">
      <w:pPr>
        <w:pStyle w:val="ProductList-Body"/>
        <w:spacing w:after="120"/>
        <w:ind w:left="158"/>
        <w:rPr>
          <w:lang w:val="it-IT"/>
        </w:rPr>
      </w:pPr>
      <w:r w:rsidRPr="007A0FA7">
        <w:rPr>
          <w:lang w:val="it-IT"/>
        </w:rPr>
        <w:t>Microsoft odmah obaveštava Klijenta ako, po njegovu mišljenju, neko uputstvo krši GDPR ili druge odredbe Unije ili Zemlje članice o zaštiti podataka. (Član 28[3])</w:t>
      </w:r>
    </w:p>
    <w:p w14:paraId="37FD23DE" w14:textId="7CAA24D7" w:rsidR="00237427" w:rsidRPr="007A0FA7" w:rsidRDefault="00D768B3" w:rsidP="00237427">
      <w:pPr>
        <w:pStyle w:val="ProductList-Body"/>
        <w:spacing w:after="120"/>
        <w:ind w:left="158"/>
        <w:rPr>
          <w:lang w:val="it-IT"/>
        </w:rPr>
      </w:pPr>
      <w:r>
        <w:rPr>
          <w:b/>
          <w:lang w:val="it-IT"/>
        </w:rPr>
        <w:t>4</w:t>
      </w:r>
      <w:r w:rsidR="00237427" w:rsidRPr="007A0FA7">
        <w:rPr>
          <w:b/>
          <w:lang w:val="it-IT"/>
        </w:rPr>
        <w:t>.</w:t>
      </w:r>
      <w:r w:rsidR="00237427" w:rsidRPr="007A0FA7">
        <w:rPr>
          <w:lang w:val="it-IT"/>
        </w:rPr>
        <w:t xml:space="preserve"> Kada Microsoft angažuje drugog obrađivača podataka za izvršavanje određenih aktivnosti obrade u ime Klijenta, iste obaveze zaštite podataka kao one koje su navedene u ovim Uslovima GDPR-a nameću se tom drugom obrađivaču podataka ugovorom ili drugim pravnim aktom u skladu sa pravom Unije ili Zemlje članice, naročito obaveza pružanja dovoljnih garancija za sprovođenje odgovarajućih tehničkih i organizacionih mera na način da se obradom udovoljava zahtevima GDPR-a. Kada taj drugi obrađivač podataka ne ispuni svoje obaveze zaštite podataka, Microsoft ostaje u potpunosti odgovoran Klijentu za izvršenje obaveza tog drugog obrađivača. (Član 28[4])</w:t>
      </w:r>
    </w:p>
    <w:p w14:paraId="0555BEB7" w14:textId="07658E0A" w:rsidR="00237427" w:rsidRPr="007A0FA7" w:rsidRDefault="00D768B3" w:rsidP="00237427">
      <w:pPr>
        <w:pStyle w:val="ProductList-Body"/>
        <w:spacing w:after="120"/>
        <w:ind w:left="158"/>
        <w:rPr>
          <w:lang w:val="it-IT"/>
        </w:rPr>
      </w:pPr>
      <w:r>
        <w:rPr>
          <w:b/>
          <w:lang w:val="it-IT"/>
        </w:rPr>
        <w:t>5</w:t>
      </w:r>
      <w:r w:rsidR="00237427" w:rsidRPr="007A0FA7">
        <w:rPr>
          <w:b/>
          <w:lang w:val="it-IT"/>
        </w:rPr>
        <w:t>.</w:t>
      </w:r>
      <w:r w:rsidR="00237427" w:rsidRPr="007A0FA7">
        <w:rPr>
          <w:lang w:val="it-IT"/>
        </w:rPr>
        <w:t xml:space="preserve"> Uzimajući u obzir najnovija dostignuća, troškove implementacije i prirodu, opseg, kontekst i svrhe obrade, kao i rizik različitih nivoa verovatnoće i ozbiljnosti za prava i slobode pojedinaca, Klijent i Microsoft primeniće odgovarajuće tehničke i organizacione mere kako </w:t>
      </w:r>
      <w:r w:rsidR="002B01A3">
        <w:rPr>
          <w:lang w:val="it-IT"/>
        </w:rPr>
        <w:br/>
      </w:r>
      <w:r w:rsidR="00237427" w:rsidRPr="007A0FA7">
        <w:rPr>
          <w:lang w:val="it-IT"/>
        </w:rPr>
        <w:t xml:space="preserve">bi osigurali odgovarajući nivo sigurnosti sa obzirom na rizik, uključujući između ostalog prema potrebi: </w:t>
      </w:r>
    </w:p>
    <w:p w14:paraId="45821566" w14:textId="77777777" w:rsidR="00237427" w:rsidRPr="007A0FA7" w:rsidRDefault="00237427" w:rsidP="00237427">
      <w:pPr>
        <w:pStyle w:val="ProductList-Body"/>
        <w:spacing w:after="120"/>
        <w:ind w:left="720"/>
        <w:rPr>
          <w:lang w:val="it-IT"/>
        </w:rPr>
      </w:pPr>
      <w:r w:rsidRPr="007A0FA7">
        <w:rPr>
          <w:rFonts w:cstheme="minorHAnsi"/>
          <w:b/>
          <w:szCs w:val="18"/>
          <w:lang w:val="it-IT"/>
        </w:rPr>
        <w:t>(a)</w:t>
      </w:r>
      <w:r w:rsidRPr="007A0FA7">
        <w:rPr>
          <w:rFonts w:cstheme="minorHAnsi"/>
          <w:szCs w:val="18"/>
          <w:lang w:val="it-IT"/>
        </w:rPr>
        <w:tab/>
        <w:t xml:space="preserve">pseudonimizaciju i enkripciju Ličnih podataka; </w:t>
      </w:r>
    </w:p>
    <w:p w14:paraId="2A7BB642" w14:textId="77777777" w:rsidR="00237427" w:rsidRPr="007A0FA7" w:rsidRDefault="00237427" w:rsidP="00237427">
      <w:pPr>
        <w:pStyle w:val="ProductList-Body"/>
        <w:spacing w:after="120"/>
        <w:ind w:left="720"/>
        <w:rPr>
          <w:lang w:val="it-IT"/>
        </w:rPr>
      </w:pPr>
      <w:r w:rsidRPr="007A0FA7">
        <w:rPr>
          <w:rFonts w:cstheme="minorHAnsi"/>
          <w:b/>
          <w:szCs w:val="18"/>
          <w:lang w:val="it-IT"/>
        </w:rPr>
        <w:t>(b)</w:t>
      </w:r>
      <w:r w:rsidRPr="007A0FA7">
        <w:rPr>
          <w:rFonts w:cstheme="minorHAnsi"/>
          <w:szCs w:val="18"/>
          <w:lang w:val="it-IT"/>
        </w:rPr>
        <w:tab/>
        <w:t xml:space="preserve">sposobnost osiguravanja trajne poverljivosti, celovitosti, dostupnosti i otpornosti sistema i usluga obrade; </w:t>
      </w:r>
    </w:p>
    <w:p w14:paraId="670BD166" w14:textId="77777777" w:rsidR="00237427" w:rsidRPr="007A0FA7" w:rsidRDefault="00237427" w:rsidP="00237427">
      <w:pPr>
        <w:pStyle w:val="ProductList-Body"/>
        <w:spacing w:after="120"/>
        <w:ind w:left="1440" w:hanging="720"/>
        <w:rPr>
          <w:lang w:val="it-IT"/>
        </w:rPr>
      </w:pPr>
      <w:r w:rsidRPr="007A0FA7">
        <w:rPr>
          <w:rFonts w:cstheme="minorHAnsi"/>
          <w:b/>
          <w:szCs w:val="18"/>
          <w:lang w:val="it-IT"/>
        </w:rPr>
        <w:t>(c)</w:t>
      </w:r>
      <w:r w:rsidRPr="007A0FA7">
        <w:rPr>
          <w:rFonts w:cstheme="minorHAnsi"/>
          <w:szCs w:val="18"/>
          <w:lang w:val="it-IT"/>
        </w:rPr>
        <w:tab/>
        <w:t>sposobnost pravovremenog ponovnog uspostavljanja dostupnosti Ličnih podataka i pristupa njima u slučaju fizičkog ili tehničkog incidenta; i</w:t>
      </w:r>
    </w:p>
    <w:p w14:paraId="4B6D2493" w14:textId="7BEF7CF4" w:rsidR="00237427" w:rsidRPr="007A0FA7" w:rsidRDefault="00237427" w:rsidP="00237427">
      <w:pPr>
        <w:pStyle w:val="ProductList-Body"/>
        <w:spacing w:after="120"/>
        <w:ind w:left="1440" w:hanging="720"/>
        <w:rPr>
          <w:lang w:val="it-IT"/>
        </w:rPr>
      </w:pPr>
      <w:r w:rsidRPr="007A0FA7">
        <w:rPr>
          <w:rFonts w:cstheme="minorHAnsi"/>
          <w:b/>
          <w:szCs w:val="18"/>
          <w:lang w:val="it-IT"/>
        </w:rPr>
        <w:t>(d)</w:t>
      </w:r>
      <w:r w:rsidRPr="007A0FA7">
        <w:rPr>
          <w:rFonts w:cstheme="minorHAnsi"/>
          <w:szCs w:val="18"/>
          <w:lang w:val="it-IT"/>
        </w:rPr>
        <w:tab/>
        <w:t>proces za redovno testiranje, ocenjivanje i procenjivanje efikasnosti tehničkih i organizacionih mera radi obezbeđivanja sigurnosti obrade. (Član 32[1])</w:t>
      </w:r>
    </w:p>
    <w:p w14:paraId="3520F22C" w14:textId="4469B3D6" w:rsidR="00237427" w:rsidRPr="007A0FA7" w:rsidRDefault="00D768B3" w:rsidP="00237427">
      <w:pPr>
        <w:pStyle w:val="ProductList-Body"/>
        <w:spacing w:after="120"/>
        <w:ind w:left="158"/>
        <w:rPr>
          <w:lang w:val="it-IT"/>
        </w:rPr>
      </w:pPr>
      <w:r>
        <w:rPr>
          <w:b/>
          <w:lang w:val="it-IT"/>
        </w:rPr>
        <w:t>6</w:t>
      </w:r>
      <w:r w:rsidR="00237427" w:rsidRPr="007A0FA7">
        <w:rPr>
          <w:b/>
          <w:lang w:val="it-IT"/>
        </w:rPr>
        <w:t>.</w:t>
      </w:r>
      <w:r w:rsidR="00237427" w:rsidRPr="007A0FA7">
        <w:rPr>
          <w:lang w:val="it-IT"/>
        </w:rPr>
        <w:t xml:space="preserve"> Prilikom procene odgovarajućeg nivoa sigurnosti u obzir se posebno uzimaju rizici koje predstavlja obrada, posebno rizici od slučajnog ili nezakonitog uništenja, gubitka, izmene, neovlašćenog otkrivanja Ličnih podataka ili neovlašćenog pristupa Ličnim podacima koji su preneseni, uskladišteni ili na drugi način obrađivani. (Član 32[2])</w:t>
      </w:r>
    </w:p>
    <w:p w14:paraId="4BF7427F" w14:textId="732A67E9" w:rsidR="00237427" w:rsidRPr="007A0FA7" w:rsidRDefault="00D768B3" w:rsidP="00237427">
      <w:pPr>
        <w:pStyle w:val="ProductList-Body"/>
        <w:spacing w:after="120"/>
        <w:ind w:left="158"/>
        <w:rPr>
          <w:lang w:val="it-IT"/>
        </w:rPr>
      </w:pPr>
      <w:r>
        <w:rPr>
          <w:b/>
          <w:lang w:val="it-IT"/>
        </w:rPr>
        <w:t>7</w:t>
      </w:r>
      <w:r w:rsidR="00237427" w:rsidRPr="007A0FA7">
        <w:rPr>
          <w:b/>
          <w:lang w:val="it-IT"/>
        </w:rPr>
        <w:t>.</w:t>
      </w:r>
      <w:r w:rsidR="00237427" w:rsidRPr="007A0FA7">
        <w:rPr>
          <w:lang w:val="it-IT"/>
        </w:rPr>
        <w:t xml:space="preserve"> Klijent i Microsoft preduzimaju mere kako bi osigurali da svaki pojedinac koji deluje pod odgovornošću Klijenta ili Microsofta, a koji ima pristup Ličnim podacima, ne obrađuje te podatke ako to nije prema uputstvima Klijenta, osim ako je to obavezan da učini u skladu sa pravom Unije ili Zemlje članice. (Član 32[4])</w:t>
      </w:r>
    </w:p>
    <w:p w14:paraId="67BEEB09" w14:textId="7D893296" w:rsidR="00237427" w:rsidRPr="007A0FA7" w:rsidRDefault="00D768B3" w:rsidP="00237427">
      <w:pPr>
        <w:pStyle w:val="ProductList-Body"/>
        <w:spacing w:after="120"/>
        <w:ind w:left="158"/>
        <w:rPr>
          <w:lang w:val="it-IT"/>
        </w:rPr>
      </w:pPr>
      <w:r>
        <w:rPr>
          <w:b/>
          <w:bCs/>
          <w:lang w:val="it-IT"/>
        </w:rPr>
        <w:t>8</w:t>
      </w:r>
      <w:r w:rsidR="00237427" w:rsidRPr="007A0FA7">
        <w:rPr>
          <w:b/>
          <w:bCs/>
          <w:lang w:val="it-IT"/>
        </w:rPr>
        <w:t>.</w:t>
      </w:r>
      <w:r w:rsidR="00237427" w:rsidRPr="007A0FA7">
        <w:rPr>
          <w:lang w:val="it-IT"/>
        </w:rPr>
        <w:t xml:space="preserve"> Microsoft bez neosnovanog odlaganja obaveštava Klijenta nakon što sazna za povredu Ličnih podataka. (Član 33(2)). Takvo obaveštenje sadržavaće informacije koje obrađivač podataka mora pružiti kontroloru podataka prema Članu 33(3) u meri u kojoj su takve informacije Microsoftu razumno dostupne.</w:t>
      </w:r>
    </w:p>
    <w:p w14:paraId="3B4FCA89" w14:textId="77777777" w:rsidR="0014507A" w:rsidRPr="00FC77AC" w:rsidRDefault="00624389" w:rsidP="0014507A">
      <w:pPr>
        <w:pStyle w:val="ProductList-Body"/>
        <w:shd w:val="clear" w:color="auto" w:fill="A6A6A6" w:themeFill="background1" w:themeFillShade="A6"/>
        <w:spacing w:after="120"/>
        <w:jc w:val="right"/>
      </w:pPr>
      <w:hyperlink w:anchor="TableofContents" w:tooltip="Sadržaj" w:history="1">
        <w:proofErr w:type="spellStart"/>
        <w:r w:rsidR="00FC72B7">
          <w:rPr>
            <w:rStyle w:val="Hyperlink"/>
            <w:sz w:val="16"/>
            <w:szCs w:val="16"/>
          </w:rPr>
          <w:t>Sadržaj</w:t>
        </w:r>
        <w:proofErr w:type="spellEnd"/>
      </w:hyperlink>
      <w:r w:rsidR="00FC72B7">
        <w:rPr>
          <w:sz w:val="16"/>
          <w:szCs w:val="16"/>
        </w:rPr>
        <w:t xml:space="preserve"> / </w:t>
      </w:r>
      <w:hyperlink w:anchor="GeneralTerms" w:tooltip="Opšti uslovi" w:history="1">
        <w:proofErr w:type="spellStart"/>
        <w:r w:rsidR="00FC72B7">
          <w:rPr>
            <w:rStyle w:val="Hyperlink"/>
            <w:sz w:val="16"/>
            <w:szCs w:val="16"/>
          </w:rPr>
          <w:t>Opšti</w:t>
        </w:r>
        <w:proofErr w:type="spellEnd"/>
        <w:r w:rsidR="00FC72B7">
          <w:rPr>
            <w:rStyle w:val="Hyperlink"/>
            <w:sz w:val="16"/>
            <w:szCs w:val="16"/>
          </w:rPr>
          <w:t xml:space="preserve"> </w:t>
        </w:r>
        <w:proofErr w:type="spellStart"/>
        <w:r w:rsidR="00FC72B7">
          <w:rPr>
            <w:rStyle w:val="Hyperlink"/>
            <w:sz w:val="16"/>
            <w:szCs w:val="16"/>
          </w:rPr>
          <w:t>uslovi</w:t>
        </w:r>
        <w:proofErr w:type="spellEnd"/>
      </w:hyperlink>
    </w:p>
    <w:sectPr w:rsidR="0014507A" w:rsidRPr="00FC77AC" w:rsidSect="00EC0E45">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03552700" w14:textId="77777777" w:rsidR="00EC0E45" w:rsidRDefault="00EC0E45" w:rsidP="009A573F">
      <w:pPr>
        <w:spacing w:after="0" w:line="240" w:lineRule="auto"/>
      </w:pPr>
      <w:r>
        <w:separator/>
      </w:r>
    </w:p>
    <w:p w14:paraId="74C5E285" w14:textId="77777777" w:rsidR="00EC0E45" w:rsidRDefault="00EC0E45"/>
  </w:endnote>
  <w:endnote w:type="continuationSeparator" w:id="0">
    <w:p w14:paraId="3C50B9D6" w14:textId="77777777" w:rsidR="00EC0E45" w:rsidRDefault="00EC0E45" w:rsidP="009A573F">
      <w:pPr>
        <w:spacing w:after="0" w:line="240" w:lineRule="auto"/>
      </w:pPr>
      <w:r>
        <w:continuationSeparator/>
      </w:r>
    </w:p>
    <w:p w14:paraId="7FF62719" w14:textId="77777777" w:rsidR="00EC0E45" w:rsidRDefault="00EC0E45"/>
  </w:endnote>
  <w:endnote w:type="continuationNotice" w:id="1">
    <w:p w14:paraId="363B1F6D" w14:textId="77777777" w:rsidR="00EC0E45" w:rsidRDefault="00EC0E45">
      <w:pPr>
        <w:spacing w:after="0" w:line="240" w:lineRule="auto"/>
      </w:pPr>
    </w:p>
    <w:p w14:paraId="15316806" w14:textId="77777777" w:rsidR="00EC0E45" w:rsidRDefault="00EC0E45"/>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E0EF7" w:rsidRPr="00C76DF3" w14:paraId="75D82F06" w14:textId="77777777" w:rsidTr="00227E26">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9E8B94" w14:textId="77777777" w:rsidR="00CE0EF7" w:rsidRPr="00C76DF3" w:rsidRDefault="00624389" w:rsidP="00CE0EF7">
          <w:pPr>
            <w:pStyle w:val="ProductList-OfferingBody"/>
            <w:ind w:left="-77" w:right="-73"/>
            <w:jc w:val="center"/>
            <w:rPr>
              <w:color w:val="808080" w:themeColor="background1" w:themeShade="80"/>
              <w:sz w:val="14"/>
              <w:szCs w:val="14"/>
            </w:rPr>
          </w:pPr>
          <w:hyperlink w:anchor="TableofContents" w:history="1">
            <w:proofErr w:type="spellStart"/>
            <w:r w:rsidR="00CE0EF7">
              <w:rPr>
                <w:rStyle w:val="Hyperlink"/>
                <w:sz w:val="14"/>
                <w:szCs w:val="14"/>
              </w:rPr>
              <w:t>Sadržaj</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0B5D6DBB" w14:textId="77777777" w:rsidR="00CE0EF7" w:rsidRPr="00C76DF3" w:rsidRDefault="00CE0EF7" w:rsidP="00CE0EF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A4764EB" w14:textId="77777777" w:rsidR="00CE0EF7" w:rsidRPr="00C76DF3" w:rsidRDefault="00624389" w:rsidP="00CE0EF7">
          <w:pPr>
            <w:pStyle w:val="ProductList-OfferingBody"/>
            <w:ind w:left="-72" w:right="-74"/>
            <w:jc w:val="center"/>
            <w:rPr>
              <w:color w:val="808080" w:themeColor="background1" w:themeShade="80"/>
              <w:sz w:val="14"/>
              <w:szCs w:val="14"/>
            </w:rPr>
          </w:pPr>
          <w:hyperlink w:anchor="Introduction" w:history="1">
            <w:r w:rsidR="00CE0EF7">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3FF757E0" w14:textId="77777777" w:rsidR="00CE0EF7" w:rsidRPr="00C76DF3" w:rsidRDefault="00CE0EF7" w:rsidP="00CE0EF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EF2F150" w14:textId="77777777" w:rsidR="00CE0EF7" w:rsidRPr="00C76DF3" w:rsidRDefault="00624389" w:rsidP="00CE0EF7">
          <w:pPr>
            <w:pStyle w:val="ProductList-OfferingBody"/>
            <w:ind w:left="-72" w:right="-75"/>
            <w:jc w:val="center"/>
            <w:rPr>
              <w:color w:val="808080" w:themeColor="background1" w:themeShade="80"/>
              <w:sz w:val="14"/>
              <w:szCs w:val="14"/>
            </w:rPr>
          </w:pPr>
          <w:hyperlink w:anchor="GeneralTerms" w:history="1">
            <w:proofErr w:type="spellStart"/>
            <w:r w:rsidR="00CE0EF7">
              <w:rPr>
                <w:rStyle w:val="Hyperlink"/>
                <w:sz w:val="14"/>
                <w:szCs w:val="14"/>
              </w:rPr>
              <w:t>Opšti</w:t>
            </w:r>
            <w:proofErr w:type="spellEnd"/>
            <w:r w:rsidR="00CE0EF7">
              <w:rPr>
                <w:rStyle w:val="Hyperlink"/>
                <w:sz w:val="14"/>
                <w:szCs w:val="14"/>
              </w:rPr>
              <w:t xml:space="preserve"> </w:t>
            </w:r>
            <w:proofErr w:type="spellStart"/>
            <w:r w:rsidR="00CE0EF7">
              <w:rPr>
                <w:rStyle w:val="Hyperlink"/>
                <w:sz w:val="14"/>
                <w:szCs w:val="14"/>
              </w:rPr>
              <w:t>uslovi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192041BD" w14:textId="77777777" w:rsidR="00CE0EF7" w:rsidRPr="00C76DF3" w:rsidRDefault="00CE0EF7" w:rsidP="00CE0EF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586A191" w14:textId="77777777" w:rsidR="00CE0EF7" w:rsidRPr="00C76DF3" w:rsidRDefault="00624389" w:rsidP="00CE0EF7">
          <w:pPr>
            <w:pStyle w:val="ProductList-OfferingBody"/>
            <w:ind w:left="-72" w:right="-77"/>
            <w:jc w:val="center"/>
            <w:rPr>
              <w:color w:val="808080" w:themeColor="background1" w:themeShade="80"/>
              <w:sz w:val="14"/>
              <w:szCs w:val="14"/>
            </w:rPr>
          </w:pPr>
          <w:hyperlink w:anchor="DatProtectionTerms" w:history="1">
            <w:proofErr w:type="spellStart"/>
            <w:r w:rsidR="00CE0EF7">
              <w:rPr>
                <w:rStyle w:val="Hyperlink"/>
                <w:sz w:val="14"/>
                <w:szCs w:val="14"/>
              </w:rPr>
              <w:t>Uslovi</w:t>
            </w:r>
            <w:proofErr w:type="spellEnd"/>
            <w:r w:rsidR="00CE0EF7">
              <w:rPr>
                <w:rStyle w:val="Hyperlink"/>
                <w:sz w:val="14"/>
                <w:szCs w:val="14"/>
              </w:rPr>
              <w:t xml:space="preserve"> za </w:t>
            </w:r>
            <w:proofErr w:type="spellStart"/>
            <w:r w:rsidR="00CE0EF7">
              <w:rPr>
                <w:rStyle w:val="Hyperlink"/>
                <w:sz w:val="14"/>
                <w:szCs w:val="14"/>
              </w:rPr>
              <w:t>zaštitu</w:t>
            </w:r>
            <w:proofErr w:type="spellEnd"/>
            <w:r w:rsidR="00CE0EF7">
              <w:rPr>
                <w:rStyle w:val="Hyperlink"/>
                <w:sz w:val="14"/>
                <w:szCs w:val="14"/>
              </w:rPr>
              <w:t xml:space="preserve"> </w:t>
            </w:r>
            <w:proofErr w:type="spellStart"/>
            <w:r w:rsidR="00CE0EF7">
              <w:rPr>
                <w:rStyle w:val="Hyperlink"/>
                <w:sz w:val="14"/>
                <w:szCs w:val="14"/>
              </w:rPr>
              <w:t>podataka</w:t>
            </w:r>
            <w:proofErr w:type="spellEnd"/>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18F0EA1B" w14:textId="77777777" w:rsidR="00CE0EF7" w:rsidRPr="00C76DF3" w:rsidRDefault="00CE0EF7" w:rsidP="00CE0EF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1CAA6" w14:textId="77777777" w:rsidR="00CE0EF7" w:rsidRPr="00C76DF3" w:rsidRDefault="00624389" w:rsidP="00CE0EF7">
          <w:pPr>
            <w:pStyle w:val="ProductList-OfferingBody"/>
            <w:ind w:left="-72" w:right="-76"/>
            <w:jc w:val="center"/>
            <w:rPr>
              <w:color w:val="808080" w:themeColor="background1" w:themeShade="80"/>
              <w:sz w:val="14"/>
              <w:szCs w:val="14"/>
            </w:rPr>
          </w:pPr>
          <w:hyperlink w:anchor="Attachment1" w:history="1">
            <w:proofErr w:type="spellStart"/>
            <w:r w:rsidR="00CE0EF7">
              <w:rPr>
                <w:rStyle w:val="Hyperlink"/>
                <w:sz w:val="14"/>
                <w:szCs w:val="14"/>
              </w:rPr>
              <w:t>Prilozi</w:t>
            </w:r>
            <w:proofErr w:type="spellEnd"/>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624389" w:rsidP="00591643">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Sadržaj</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624389" w:rsidP="00591643">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624389" w:rsidP="003812FE">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Opšti</w:t>
            </w:r>
            <w:proofErr w:type="spellEnd"/>
            <w:r w:rsidR="00FC72B7">
              <w:rPr>
                <w:rStyle w:val="Hyperlink"/>
                <w:sz w:val="14"/>
                <w:szCs w:val="14"/>
              </w:rPr>
              <w:t xml:space="preserve"> </w:t>
            </w:r>
            <w:proofErr w:type="spellStart"/>
            <w:r w:rsidR="00FC72B7">
              <w:rPr>
                <w:rStyle w:val="Hyperlink"/>
                <w:sz w:val="14"/>
                <w:szCs w:val="14"/>
              </w:rPr>
              <w:t>uslovi</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7A0FA7" w:rsidRDefault="00624389" w:rsidP="00591643">
          <w:pPr>
            <w:pStyle w:val="ProductList-OfferingBody"/>
            <w:ind w:left="-72" w:right="-77"/>
            <w:jc w:val="center"/>
            <w:rPr>
              <w:color w:val="808080" w:themeColor="background1" w:themeShade="80"/>
              <w:sz w:val="14"/>
              <w:szCs w:val="14"/>
              <w:lang w:val="it-IT"/>
            </w:rPr>
          </w:pPr>
          <w:hyperlink w:anchor="PrivacyandSecurityTerms" w:history="1">
            <w:r w:rsidR="00FC72B7" w:rsidRPr="007A0FA7">
              <w:rPr>
                <w:rStyle w:val="Hyperlink"/>
                <w:sz w:val="14"/>
                <w:szCs w:val="14"/>
                <w:lang w:val="it-IT"/>
              </w:rPr>
              <w:t>Uslovi za privatnost i bezbednost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7A0FA7" w:rsidRDefault="00624389" w:rsidP="003812FE">
          <w:pPr>
            <w:pStyle w:val="ProductList-OfferingBody"/>
            <w:ind w:left="-72" w:right="-77"/>
            <w:jc w:val="center"/>
            <w:rPr>
              <w:color w:val="808080" w:themeColor="background1" w:themeShade="80"/>
              <w:sz w:val="14"/>
              <w:szCs w:val="14"/>
              <w:lang w:val="it-IT"/>
            </w:rPr>
          </w:pPr>
          <w:hyperlink w:anchor="OnlineServiceSpecificTerms" w:history="1">
            <w:r w:rsidR="00FC72B7" w:rsidRPr="007A0FA7">
              <w:rPr>
                <w:rStyle w:val="Hyperlink"/>
                <w:sz w:val="14"/>
                <w:szCs w:val="14"/>
                <w:lang w:val="it-IT"/>
              </w:rPr>
              <w:t>Posebni uslovi za Online uslugu</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624389" w:rsidP="003812FE">
          <w:pPr>
            <w:pStyle w:val="ProductList-OfferingBody"/>
            <w:ind w:left="-72" w:right="-76"/>
            <w:jc w:val="center"/>
            <w:rPr>
              <w:color w:val="808080" w:themeColor="background1" w:themeShade="80"/>
              <w:sz w:val="14"/>
              <w:szCs w:val="14"/>
            </w:rPr>
          </w:pPr>
          <w:hyperlink w:anchor="Prilog 1" w:history="1">
            <w:proofErr w:type="spellStart"/>
            <w:r w:rsidR="00FC72B7">
              <w:rPr>
                <w:rStyle w:val="Hyperlink"/>
                <w:sz w:val="14"/>
                <w:szCs w:val="14"/>
              </w:rPr>
              <w:t>Prilozi</w:t>
            </w:r>
            <w:proofErr w:type="spellEnd"/>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624389" w:rsidP="00B07097">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Sadržaj</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624389" w:rsidP="00B07097">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624389" w:rsidP="00B07097">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Opšti</w:t>
            </w:r>
            <w:proofErr w:type="spellEnd"/>
            <w:r w:rsidR="00FC72B7">
              <w:rPr>
                <w:rStyle w:val="Hyperlink"/>
                <w:sz w:val="14"/>
                <w:szCs w:val="14"/>
              </w:rPr>
              <w:t xml:space="preserve"> </w:t>
            </w:r>
            <w:proofErr w:type="spellStart"/>
            <w:r w:rsidR="00FC72B7">
              <w:rPr>
                <w:rStyle w:val="Hyperlink"/>
                <w:sz w:val="14"/>
                <w:szCs w:val="14"/>
              </w:rPr>
              <w:t>uslovi</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7A0FA7" w:rsidRDefault="00624389" w:rsidP="00B07097">
          <w:pPr>
            <w:pStyle w:val="ProductList-OfferingBody"/>
            <w:ind w:left="-72" w:right="-77"/>
            <w:jc w:val="center"/>
            <w:rPr>
              <w:color w:val="808080" w:themeColor="background1" w:themeShade="80"/>
              <w:sz w:val="14"/>
              <w:szCs w:val="14"/>
              <w:lang w:val="it-IT"/>
            </w:rPr>
          </w:pPr>
          <w:hyperlink w:anchor="PrivacyandSecurityTerms" w:history="1">
            <w:r w:rsidR="00FC72B7" w:rsidRPr="007A0FA7">
              <w:rPr>
                <w:rStyle w:val="Hyperlink"/>
                <w:sz w:val="14"/>
                <w:szCs w:val="14"/>
                <w:lang w:val="it-IT"/>
              </w:rPr>
              <w:t>Uslovi za privatnost i bezbednost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7A0FA7" w:rsidRDefault="00624389" w:rsidP="00B07097">
          <w:pPr>
            <w:pStyle w:val="ProductList-OfferingBody"/>
            <w:ind w:left="-72" w:right="-77"/>
            <w:jc w:val="center"/>
            <w:rPr>
              <w:color w:val="808080" w:themeColor="background1" w:themeShade="80"/>
              <w:sz w:val="14"/>
              <w:szCs w:val="14"/>
              <w:lang w:val="it-IT"/>
            </w:rPr>
          </w:pPr>
          <w:hyperlink w:anchor="OnlineServiceSpecificTerms" w:history="1">
            <w:r w:rsidR="00FC72B7" w:rsidRPr="007A0FA7">
              <w:rPr>
                <w:rStyle w:val="Hyperlink"/>
                <w:sz w:val="14"/>
                <w:szCs w:val="14"/>
                <w:lang w:val="it-IT"/>
              </w:rPr>
              <w:t>Posebni uslovi za Online uslugu</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624389" w:rsidP="00B07097">
          <w:pPr>
            <w:pStyle w:val="ProductList-OfferingBody"/>
            <w:ind w:left="-72" w:right="-76"/>
            <w:jc w:val="center"/>
            <w:rPr>
              <w:color w:val="808080" w:themeColor="background1" w:themeShade="80"/>
              <w:sz w:val="14"/>
              <w:szCs w:val="14"/>
            </w:rPr>
          </w:pPr>
          <w:hyperlink w:anchor="Prilog 1" w:history="1">
            <w:proofErr w:type="spellStart"/>
            <w:r w:rsidR="00FC72B7">
              <w:rPr>
                <w:rStyle w:val="Hyperlink"/>
                <w:sz w:val="14"/>
                <w:szCs w:val="14"/>
              </w:rPr>
              <w:t>Prilozi</w:t>
            </w:r>
            <w:proofErr w:type="spellEnd"/>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E0EF7" w:rsidRPr="00C76DF3" w14:paraId="579DC1FC" w14:textId="77777777" w:rsidTr="00227E26">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41477D0" w14:textId="77777777" w:rsidR="00CE0EF7" w:rsidRPr="00C76DF3" w:rsidRDefault="00624389" w:rsidP="00CE0EF7">
          <w:pPr>
            <w:pStyle w:val="ProductList-OfferingBody"/>
            <w:ind w:left="-77" w:right="-73"/>
            <w:jc w:val="center"/>
            <w:rPr>
              <w:color w:val="808080" w:themeColor="background1" w:themeShade="80"/>
              <w:sz w:val="14"/>
              <w:szCs w:val="14"/>
            </w:rPr>
          </w:pPr>
          <w:hyperlink w:anchor="TableofContents" w:history="1">
            <w:proofErr w:type="spellStart"/>
            <w:r w:rsidR="00CE0EF7">
              <w:rPr>
                <w:rStyle w:val="Hyperlink"/>
                <w:sz w:val="14"/>
                <w:szCs w:val="14"/>
              </w:rPr>
              <w:t>Sadržaj</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20450D14" w14:textId="77777777" w:rsidR="00CE0EF7" w:rsidRPr="00C76DF3" w:rsidRDefault="00CE0EF7" w:rsidP="00CE0EF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41379AE" w14:textId="77777777" w:rsidR="00CE0EF7" w:rsidRPr="00C76DF3" w:rsidRDefault="00624389" w:rsidP="00CE0EF7">
          <w:pPr>
            <w:pStyle w:val="ProductList-OfferingBody"/>
            <w:ind w:left="-72" w:right="-74"/>
            <w:jc w:val="center"/>
            <w:rPr>
              <w:color w:val="808080" w:themeColor="background1" w:themeShade="80"/>
              <w:sz w:val="14"/>
              <w:szCs w:val="14"/>
            </w:rPr>
          </w:pPr>
          <w:hyperlink w:anchor="Introduction" w:history="1">
            <w:r w:rsidR="00CE0EF7">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4A2FD1A4" w14:textId="77777777" w:rsidR="00CE0EF7" w:rsidRPr="00C76DF3" w:rsidRDefault="00CE0EF7" w:rsidP="00CE0EF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78A5AB8" w14:textId="77777777" w:rsidR="00CE0EF7" w:rsidRPr="00C76DF3" w:rsidRDefault="00624389" w:rsidP="00CE0EF7">
          <w:pPr>
            <w:pStyle w:val="ProductList-OfferingBody"/>
            <w:ind w:left="-72" w:right="-75"/>
            <w:jc w:val="center"/>
            <w:rPr>
              <w:color w:val="808080" w:themeColor="background1" w:themeShade="80"/>
              <w:sz w:val="14"/>
              <w:szCs w:val="14"/>
            </w:rPr>
          </w:pPr>
          <w:hyperlink w:anchor="GeneralTerms" w:history="1">
            <w:proofErr w:type="spellStart"/>
            <w:r w:rsidR="00CE0EF7">
              <w:rPr>
                <w:rStyle w:val="Hyperlink"/>
                <w:sz w:val="14"/>
                <w:szCs w:val="14"/>
              </w:rPr>
              <w:t>Opšti</w:t>
            </w:r>
            <w:proofErr w:type="spellEnd"/>
            <w:r w:rsidR="00CE0EF7">
              <w:rPr>
                <w:rStyle w:val="Hyperlink"/>
                <w:sz w:val="14"/>
                <w:szCs w:val="14"/>
              </w:rPr>
              <w:t xml:space="preserve"> </w:t>
            </w:r>
            <w:proofErr w:type="spellStart"/>
            <w:r w:rsidR="00CE0EF7">
              <w:rPr>
                <w:rStyle w:val="Hyperlink"/>
                <w:sz w:val="14"/>
                <w:szCs w:val="14"/>
              </w:rPr>
              <w:t>uslovi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01C70C08" w14:textId="77777777" w:rsidR="00CE0EF7" w:rsidRPr="00C76DF3" w:rsidRDefault="00CE0EF7" w:rsidP="00CE0EF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C253173" w14:textId="77777777" w:rsidR="00CE0EF7" w:rsidRPr="00C76DF3" w:rsidRDefault="00624389" w:rsidP="00CE0EF7">
          <w:pPr>
            <w:pStyle w:val="ProductList-OfferingBody"/>
            <w:ind w:left="-72" w:right="-77"/>
            <w:jc w:val="center"/>
            <w:rPr>
              <w:color w:val="808080" w:themeColor="background1" w:themeShade="80"/>
              <w:sz w:val="14"/>
              <w:szCs w:val="14"/>
            </w:rPr>
          </w:pPr>
          <w:hyperlink w:anchor="DatProtectionTerms" w:history="1">
            <w:proofErr w:type="spellStart"/>
            <w:r w:rsidR="00CE0EF7">
              <w:rPr>
                <w:rStyle w:val="Hyperlink"/>
                <w:sz w:val="14"/>
                <w:szCs w:val="14"/>
              </w:rPr>
              <w:t>Uslovi</w:t>
            </w:r>
            <w:proofErr w:type="spellEnd"/>
            <w:r w:rsidR="00CE0EF7">
              <w:rPr>
                <w:rStyle w:val="Hyperlink"/>
                <w:sz w:val="14"/>
                <w:szCs w:val="14"/>
              </w:rPr>
              <w:t xml:space="preserve"> za </w:t>
            </w:r>
            <w:proofErr w:type="spellStart"/>
            <w:r w:rsidR="00CE0EF7">
              <w:rPr>
                <w:rStyle w:val="Hyperlink"/>
                <w:sz w:val="14"/>
                <w:szCs w:val="14"/>
              </w:rPr>
              <w:t>zaštitu</w:t>
            </w:r>
            <w:proofErr w:type="spellEnd"/>
            <w:r w:rsidR="00CE0EF7">
              <w:rPr>
                <w:rStyle w:val="Hyperlink"/>
                <w:sz w:val="14"/>
                <w:szCs w:val="14"/>
              </w:rPr>
              <w:t xml:space="preserve"> </w:t>
            </w:r>
            <w:proofErr w:type="spellStart"/>
            <w:r w:rsidR="00CE0EF7">
              <w:rPr>
                <w:rStyle w:val="Hyperlink"/>
                <w:sz w:val="14"/>
                <w:szCs w:val="14"/>
              </w:rPr>
              <w:t>podataka</w:t>
            </w:r>
            <w:proofErr w:type="spellEnd"/>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49E6D881" w14:textId="77777777" w:rsidR="00CE0EF7" w:rsidRPr="00C76DF3" w:rsidRDefault="00CE0EF7" w:rsidP="00CE0EF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80CA188" w14:textId="77777777" w:rsidR="00CE0EF7" w:rsidRPr="00C76DF3" w:rsidRDefault="00624389" w:rsidP="00CE0EF7">
          <w:pPr>
            <w:pStyle w:val="ProductList-OfferingBody"/>
            <w:ind w:left="-72" w:right="-76"/>
            <w:jc w:val="center"/>
            <w:rPr>
              <w:color w:val="808080" w:themeColor="background1" w:themeShade="80"/>
              <w:sz w:val="14"/>
              <w:szCs w:val="14"/>
            </w:rPr>
          </w:pPr>
          <w:hyperlink w:anchor="Attachment1" w:history="1">
            <w:proofErr w:type="spellStart"/>
            <w:r w:rsidR="00CE0EF7">
              <w:rPr>
                <w:rStyle w:val="Hyperlink"/>
                <w:sz w:val="14"/>
                <w:szCs w:val="14"/>
              </w:rPr>
              <w:t>Prilozi</w:t>
            </w:r>
            <w:proofErr w:type="spellEnd"/>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E0EF7" w:rsidRPr="00C76DF3" w14:paraId="58B2DC79" w14:textId="77777777" w:rsidTr="00227E26">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A27C9BF" w14:textId="77777777" w:rsidR="00CE0EF7" w:rsidRPr="00C76DF3" w:rsidRDefault="00624389" w:rsidP="00CE0EF7">
          <w:pPr>
            <w:pStyle w:val="ProductList-OfferingBody"/>
            <w:ind w:left="-77" w:right="-73"/>
            <w:jc w:val="center"/>
            <w:rPr>
              <w:color w:val="808080" w:themeColor="background1" w:themeShade="80"/>
              <w:sz w:val="14"/>
              <w:szCs w:val="14"/>
            </w:rPr>
          </w:pPr>
          <w:hyperlink w:anchor="TableofContents" w:history="1">
            <w:proofErr w:type="spellStart"/>
            <w:r w:rsidR="00CE0EF7">
              <w:rPr>
                <w:rStyle w:val="Hyperlink"/>
                <w:sz w:val="14"/>
                <w:szCs w:val="14"/>
              </w:rPr>
              <w:t>Sadržaj</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43737F20" w14:textId="77777777" w:rsidR="00CE0EF7" w:rsidRPr="00C76DF3" w:rsidRDefault="00CE0EF7" w:rsidP="00CE0EF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0E0C731" w14:textId="77777777" w:rsidR="00CE0EF7" w:rsidRPr="00C76DF3" w:rsidRDefault="00624389" w:rsidP="00CE0EF7">
          <w:pPr>
            <w:pStyle w:val="ProductList-OfferingBody"/>
            <w:ind w:left="-72" w:right="-74"/>
            <w:jc w:val="center"/>
            <w:rPr>
              <w:color w:val="808080" w:themeColor="background1" w:themeShade="80"/>
              <w:sz w:val="14"/>
              <w:szCs w:val="14"/>
            </w:rPr>
          </w:pPr>
          <w:hyperlink w:anchor="Introduction" w:history="1">
            <w:r w:rsidR="00CE0EF7">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0A46711B" w14:textId="77777777" w:rsidR="00CE0EF7" w:rsidRPr="00C76DF3" w:rsidRDefault="00CE0EF7" w:rsidP="00CE0EF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B6DC52A" w14:textId="77777777" w:rsidR="00CE0EF7" w:rsidRPr="00C76DF3" w:rsidRDefault="00624389" w:rsidP="00CE0EF7">
          <w:pPr>
            <w:pStyle w:val="ProductList-OfferingBody"/>
            <w:ind w:left="-72" w:right="-75"/>
            <w:jc w:val="center"/>
            <w:rPr>
              <w:color w:val="808080" w:themeColor="background1" w:themeShade="80"/>
              <w:sz w:val="14"/>
              <w:szCs w:val="14"/>
            </w:rPr>
          </w:pPr>
          <w:hyperlink w:anchor="GeneralTerms" w:history="1">
            <w:proofErr w:type="spellStart"/>
            <w:r w:rsidR="00CE0EF7">
              <w:rPr>
                <w:rStyle w:val="Hyperlink"/>
                <w:sz w:val="14"/>
                <w:szCs w:val="14"/>
              </w:rPr>
              <w:t>Opšti</w:t>
            </w:r>
            <w:proofErr w:type="spellEnd"/>
            <w:r w:rsidR="00CE0EF7">
              <w:rPr>
                <w:rStyle w:val="Hyperlink"/>
                <w:sz w:val="14"/>
                <w:szCs w:val="14"/>
              </w:rPr>
              <w:t xml:space="preserve"> </w:t>
            </w:r>
            <w:proofErr w:type="spellStart"/>
            <w:r w:rsidR="00CE0EF7">
              <w:rPr>
                <w:rStyle w:val="Hyperlink"/>
                <w:sz w:val="14"/>
                <w:szCs w:val="14"/>
              </w:rPr>
              <w:t>uslovi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4D31CA7A" w14:textId="77777777" w:rsidR="00CE0EF7" w:rsidRPr="00C76DF3" w:rsidRDefault="00CE0EF7" w:rsidP="00CE0EF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A318B95" w14:textId="77777777" w:rsidR="00CE0EF7" w:rsidRPr="00C76DF3" w:rsidRDefault="00624389" w:rsidP="00CE0EF7">
          <w:pPr>
            <w:pStyle w:val="ProductList-OfferingBody"/>
            <w:ind w:left="-72" w:right="-77"/>
            <w:jc w:val="center"/>
            <w:rPr>
              <w:color w:val="808080" w:themeColor="background1" w:themeShade="80"/>
              <w:sz w:val="14"/>
              <w:szCs w:val="14"/>
            </w:rPr>
          </w:pPr>
          <w:hyperlink w:anchor="DatProtectionTerms" w:history="1">
            <w:proofErr w:type="spellStart"/>
            <w:r w:rsidR="00CE0EF7">
              <w:rPr>
                <w:rStyle w:val="Hyperlink"/>
                <w:sz w:val="14"/>
                <w:szCs w:val="14"/>
              </w:rPr>
              <w:t>Uslovi</w:t>
            </w:r>
            <w:proofErr w:type="spellEnd"/>
            <w:r w:rsidR="00CE0EF7">
              <w:rPr>
                <w:rStyle w:val="Hyperlink"/>
                <w:sz w:val="14"/>
                <w:szCs w:val="14"/>
              </w:rPr>
              <w:t xml:space="preserve"> za </w:t>
            </w:r>
            <w:proofErr w:type="spellStart"/>
            <w:r w:rsidR="00CE0EF7">
              <w:rPr>
                <w:rStyle w:val="Hyperlink"/>
                <w:sz w:val="14"/>
                <w:szCs w:val="14"/>
              </w:rPr>
              <w:t>zaštitu</w:t>
            </w:r>
            <w:proofErr w:type="spellEnd"/>
            <w:r w:rsidR="00CE0EF7">
              <w:rPr>
                <w:rStyle w:val="Hyperlink"/>
                <w:sz w:val="14"/>
                <w:szCs w:val="14"/>
              </w:rPr>
              <w:t xml:space="preserve"> </w:t>
            </w:r>
            <w:proofErr w:type="spellStart"/>
            <w:r w:rsidR="00CE0EF7">
              <w:rPr>
                <w:rStyle w:val="Hyperlink"/>
                <w:sz w:val="14"/>
                <w:szCs w:val="14"/>
              </w:rPr>
              <w:t>podataka</w:t>
            </w:r>
            <w:proofErr w:type="spellEnd"/>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29C47DC4" w14:textId="77777777" w:rsidR="00CE0EF7" w:rsidRPr="00C76DF3" w:rsidRDefault="00CE0EF7" w:rsidP="00CE0EF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7219893D" w14:textId="77777777" w:rsidR="00CE0EF7" w:rsidRPr="00C76DF3" w:rsidRDefault="00624389" w:rsidP="00CE0EF7">
          <w:pPr>
            <w:pStyle w:val="ProductList-OfferingBody"/>
            <w:ind w:left="-72" w:right="-76"/>
            <w:jc w:val="center"/>
            <w:rPr>
              <w:color w:val="808080" w:themeColor="background1" w:themeShade="80"/>
              <w:sz w:val="14"/>
              <w:szCs w:val="14"/>
            </w:rPr>
          </w:pPr>
          <w:hyperlink w:anchor="Attachment1" w:history="1">
            <w:proofErr w:type="spellStart"/>
            <w:r w:rsidR="00CE0EF7">
              <w:rPr>
                <w:rStyle w:val="Hyperlink"/>
                <w:sz w:val="14"/>
                <w:szCs w:val="14"/>
              </w:rPr>
              <w:t>Prilozi</w:t>
            </w:r>
            <w:proofErr w:type="spellEnd"/>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57683B42" w:rsidR="006C78B3" w:rsidRPr="00C76DF3" w:rsidRDefault="00624389" w:rsidP="00D9582F">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Sadržaj</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258DB6F0" w:rsidR="006C78B3" w:rsidRPr="00C76DF3" w:rsidRDefault="00624389"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42F247A5" w:rsidR="006C78B3" w:rsidRPr="00C76DF3" w:rsidRDefault="00624389" w:rsidP="00D9582F">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Opšti</w:t>
            </w:r>
            <w:proofErr w:type="spellEnd"/>
            <w:r w:rsidR="00FC72B7">
              <w:rPr>
                <w:rStyle w:val="Hyperlink"/>
                <w:sz w:val="14"/>
                <w:szCs w:val="14"/>
              </w:rPr>
              <w:t xml:space="preserve"> </w:t>
            </w:r>
            <w:proofErr w:type="spellStart"/>
            <w:r w:rsidR="00FC72B7">
              <w:rPr>
                <w:rStyle w:val="Hyperlink"/>
                <w:sz w:val="14"/>
                <w:szCs w:val="14"/>
              </w:rPr>
              <w:t>uslovi</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CF578D7" w:rsidR="006C78B3" w:rsidRPr="00C76DF3" w:rsidRDefault="00624389" w:rsidP="00D9582F">
          <w:pPr>
            <w:pStyle w:val="ProductList-OfferingBody"/>
            <w:ind w:left="-72" w:right="-77"/>
            <w:jc w:val="center"/>
            <w:rPr>
              <w:color w:val="808080" w:themeColor="background1" w:themeShade="80"/>
              <w:sz w:val="14"/>
              <w:szCs w:val="14"/>
            </w:rPr>
          </w:pPr>
          <w:hyperlink w:anchor="DatProtectionTerms" w:history="1">
            <w:proofErr w:type="spellStart"/>
            <w:r w:rsidR="00FC72B7">
              <w:rPr>
                <w:rStyle w:val="Hyperlink"/>
                <w:sz w:val="14"/>
                <w:szCs w:val="14"/>
              </w:rPr>
              <w:t>Uslovi</w:t>
            </w:r>
            <w:proofErr w:type="spellEnd"/>
            <w:r w:rsidR="00FC72B7">
              <w:rPr>
                <w:rStyle w:val="Hyperlink"/>
                <w:sz w:val="14"/>
                <w:szCs w:val="14"/>
              </w:rPr>
              <w:t xml:space="preserve"> za </w:t>
            </w:r>
            <w:proofErr w:type="spellStart"/>
            <w:r w:rsidR="00FC72B7">
              <w:rPr>
                <w:rStyle w:val="Hyperlink"/>
                <w:sz w:val="14"/>
                <w:szCs w:val="14"/>
              </w:rPr>
              <w:t>zaštitu</w:t>
            </w:r>
            <w:proofErr w:type="spellEnd"/>
            <w:r w:rsidR="00FC72B7">
              <w:rPr>
                <w:rStyle w:val="Hyperlink"/>
                <w:sz w:val="14"/>
                <w:szCs w:val="14"/>
              </w:rPr>
              <w:t xml:space="preserve"> </w:t>
            </w:r>
            <w:proofErr w:type="spellStart"/>
            <w:r w:rsidR="00FC72B7">
              <w:rPr>
                <w:rStyle w:val="Hyperlink"/>
                <w:sz w:val="14"/>
                <w:szCs w:val="14"/>
              </w:rPr>
              <w:t>podataka</w:t>
            </w:r>
            <w:proofErr w:type="spellEnd"/>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3D3358A6" w:rsidR="006C78B3" w:rsidRPr="00C76DF3" w:rsidRDefault="00624389" w:rsidP="00D9582F">
          <w:pPr>
            <w:pStyle w:val="ProductList-OfferingBody"/>
            <w:ind w:left="-72" w:right="-76"/>
            <w:jc w:val="center"/>
            <w:rPr>
              <w:color w:val="808080" w:themeColor="background1" w:themeShade="80"/>
              <w:sz w:val="14"/>
              <w:szCs w:val="14"/>
            </w:rPr>
          </w:pPr>
          <w:hyperlink w:anchor="Attachment1" w:history="1">
            <w:proofErr w:type="spellStart"/>
            <w:r w:rsidR="00FC72B7">
              <w:rPr>
                <w:rStyle w:val="Hyperlink"/>
                <w:sz w:val="14"/>
                <w:szCs w:val="14"/>
              </w:rPr>
              <w:t>Prilozi</w:t>
            </w:r>
            <w:proofErr w:type="spellEnd"/>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624389" w:rsidP="00591643">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Sadržaj</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624389" w:rsidP="00591643">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624389" w:rsidP="003812FE">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Opšti</w:t>
            </w:r>
            <w:proofErr w:type="spellEnd"/>
            <w:r w:rsidR="00FC72B7">
              <w:rPr>
                <w:rStyle w:val="Hyperlink"/>
                <w:sz w:val="14"/>
                <w:szCs w:val="14"/>
              </w:rPr>
              <w:t xml:space="preserve"> </w:t>
            </w:r>
            <w:proofErr w:type="spellStart"/>
            <w:r w:rsidR="00FC72B7">
              <w:rPr>
                <w:rStyle w:val="Hyperlink"/>
                <w:sz w:val="14"/>
                <w:szCs w:val="14"/>
              </w:rPr>
              <w:t>uslovi</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7A0FA7" w:rsidRDefault="00624389" w:rsidP="00591643">
          <w:pPr>
            <w:pStyle w:val="ProductList-OfferingBody"/>
            <w:ind w:left="-72" w:right="-77"/>
            <w:jc w:val="center"/>
            <w:rPr>
              <w:color w:val="808080" w:themeColor="background1" w:themeShade="80"/>
              <w:sz w:val="14"/>
              <w:szCs w:val="14"/>
              <w:lang w:val="it-IT"/>
            </w:rPr>
          </w:pPr>
          <w:hyperlink w:anchor="PrivacyandSecurityTerms" w:history="1">
            <w:r w:rsidR="00FC72B7" w:rsidRPr="007A0FA7">
              <w:rPr>
                <w:rStyle w:val="Hyperlink"/>
                <w:sz w:val="14"/>
                <w:szCs w:val="14"/>
                <w:lang w:val="it-IT"/>
              </w:rPr>
              <w:t>Uslovi za privatnost i bezbednost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7A0FA7" w:rsidRDefault="00624389" w:rsidP="003812FE">
          <w:pPr>
            <w:pStyle w:val="ProductList-OfferingBody"/>
            <w:ind w:left="-72" w:right="-77"/>
            <w:jc w:val="center"/>
            <w:rPr>
              <w:color w:val="808080" w:themeColor="background1" w:themeShade="80"/>
              <w:sz w:val="14"/>
              <w:szCs w:val="14"/>
              <w:lang w:val="it-IT"/>
            </w:rPr>
          </w:pPr>
          <w:hyperlink w:anchor="OnlineServiceSpecificTerms" w:history="1">
            <w:r w:rsidR="00FC72B7" w:rsidRPr="007A0FA7">
              <w:rPr>
                <w:rStyle w:val="Hyperlink"/>
                <w:sz w:val="14"/>
                <w:szCs w:val="14"/>
                <w:lang w:val="it-IT"/>
              </w:rPr>
              <w:t>Posebni uslovi za Online uslugu</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624389" w:rsidP="003812FE">
          <w:pPr>
            <w:pStyle w:val="ProductList-OfferingBody"/>
            <w:ind w:left="-72" w:right="-76"/>
            <w:jc w:val="center"/>
            <w:rPr>
              <w:color w:val="808080" w:themeColor="background1" w:themeShade="80"/>
              <w:sz w:val="14"/>
              <w:szCs w:val="14"/>
            </w:rPr>
          </w:pPr>
          <w:hyperlink w:anchor="Prilog 1" w:history="1">
            <w:proofErr w:type="spellStart"/>
            <w:r w:rsidR="00FC72B7">
              <w:rPr>
                <w:rStyle w:val="Hyperlink"/>
                <w:sz w:val="14"/>
                <w:szCs w:val="14"/>
              </w:rPr>
              <w:t>Prilozi</w:t>
            </w:r>
            <w:proofErr w:type="spellEnd"/>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624389" w:rsidP="00B43A5F">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Sadržaj</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624389" w:rsidP="00B43A5F">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624389" w:rsidP="00B43A5F">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Opšti</w:t>
            </w:r>
            <w:proofErr w:type="spellEnd"/>
            <w:r w:rsidR="00FC72B7">
              <w:rPr>
                <w:rStyle w:val="Hyperlink"/>
                <w:sz w:val="14"/>
                <w:szCs w:val="14"/>
              </w:rPr>
              <w:t xml:space="preserve"> </w:t>
            </w:r>
            <w:proofErr w:type="spellStart"/>
            <w:r w:rsidR="00FC72B7">
              <w:rPr>
                <w:rStyle w:val="Hyperlink"/>
                <w:sz w:val="14"/>
                <w:szCs w:val="14"/>
              </w:rPr>
              <w:t>uslovi</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624389" w:rsidP="00B43A5F">
          <w:pPr>
            <w:pStyle w:val="ProductList-OfferingBody"/>
            <w:ind w:left="-72" w:right="-77"/>
            <w:jc w:val="center"/>
            <w:rPr>
              <w:color w:val="808080" w:themeColor="background1" w:themeShade="80"/>
              <w:sz w:val="14"/>
              <w:szCs w:val="14"/>
            </w:rPr>
          </w:pPr>
          <w:hyperlink w:anchor="DatProtectionTerms" w:history="1">
            <w:proofErr w:type="spellStart"/>
            <w:r w:rsidR="00FC72B7">
              <w:rPr>
                <w:rStyle w:val="Hyperlink"/>
                <w:sz w:val="14"/>
                <w:szCs w:val="14"/>
              </w:rPr>
              <w:t>Uslovi</w:t>
            </w:r>
            <w:proofErr w:type="spellEnd"/>
            <w:r w:rsidR="00FC72B7">
              <w:rPr>
                <w:rStyle w:val="Hyperlink"/>
                <w:sz w:val="14"/>
                <w:szCs w:val="14"/>
              </w:rPr>
              <w:t xml:space="preserve"> za </w:t>
            </w:r>
            <w:proofErr w:type="spellStart"/>
            <w:r w:rsidR="00FC72B7">
              <w:rPr>
                <w:rStyle w:val="Hyperlink"/>
                <w:sz w:val="14"/>
                <w:szCs w:val="14"/>
              </w:rPr>
              <w:t>zaštitu</w:t>
            </w:r>
            <w:proofErr w:type="spellEnd"/>
            <w:r w:rsidR="00FC72B7">
              <w:rPr>
                <w:rStyle w:val="Hyperlink"/>
                <w:sz w:val="14"/>
                <w:szCs w:val="14"/>
              </w:rPr>
              <w:t xml:space="preserve"> </w:t>
            </w:r>
            <w:proofErr w:type="spellStart"/>
            <w:r w:rsidR="00FC72B7">
              <w:rPr>
                <w:rStyle w:val="Hyperlink"/>
                <w:sz w:val="14"/>
                <w:szCs w:val="14"/>
              </w:rPr>
              <w:t>podataka</w:t>
            </w:r>
            <w:proofErr w:type="spellEnd"/>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624389" w:rsidP="00B43A5F">
          <w:pPr>
            <w:pStyle w:val="ProductList-OfferingBody"/>
            <w:ind w:left="-72" w:right="-76"/>
            <w:jc w:val="center"/>
            <w:rPr>
              <w:color w:val="808080" w:themeColor="background1" w:themeShade="80"/>
              <w:sz w:val="14"/>
              <w:szCs w:val="14"/>
            </w:rPr>
          </w:pPr>
          <w:hyperlink w:anchor="Prilog 1" w:history="1">
            <w:proofErr w:type="spellStart"/>
            <w:r w:rsidR="00FC72B7">
              <w:rPr>
                <w:rStyle w:val="Hyperlink"/>
                <w:sz w:val="14"/>
                <w:szCs w:val="14"/>
              </w:rPr>
              <w:t>Prilozi</w:t>
            </w:r>
            <w:proofErr w:type="spellEnd"/>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B908F8" w:rsidRPr="00C76DF3" w14:paraId="0FE27E33" w14:textId="77777777" w:rsidTr="00B908F8">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55FC55" w14:textId="77777777" w:rsidR="00B908F8" w:rsidRPr="00C76DF3" w:rsidRDefault="00624389" w:rsidP="00B908F8">
          <w:pPr>
            <w:pStyle w:val="ProductList-OfferingBody"/>
            <w:ind w:left="-77" w:right="-73"/>
            <w:jc w:val="center"/>
            <w:rPr>
              <w:color w:val="808080" w:themeColor="background1" w:themeShade="80"/>
              <w:sz w:val="14"/>
              <w:szCs w:val="14"/>
            </w:rPr>
          </w:pPr>
          <w:hyperlink w:anchor="TableofContents" w:history="1">
            <w:proofErr w:type="spellStart"/>
            <w:r w:rsidR="00B908F8">
              <w:rPr>
                <w:rStyle w:val="Hyperlink"/>
                <w:sz w:val="14"/>
                <w:szCs w:val="14"/>
              </w:rPr>
              <w:t>Sadržaj</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2BBDFE61" w14:textId="77777777" w:rsidR="00B908F8" w:rsidRPr="00C76DF3" w:rsidRDefault="00B908F8" w:rsidP="00B908F8">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2D49D3D" w14:textId="77777777" w:rsidR="00B908F8" w:rsidRPr="00C76DF3" w:rsidRDefault="00624389" w:rsidP="00B908F8">
          <w:pPr>
            <w:pStyle w:val="ProductList-OfferingBody"/>
            <w:ind w:left="-72" w:right="-74"/>
            <w:jc w:val="center"/>
            <w:rPr>
              <w:color w:val="808080" w:themeColor="background1" w:themeShade="80"/>
              <w:sz w:val="14"/>
              <w:szCs w:val="14"/>
            </w:rPr>
          </w:pPr>
          <w:hyperlink w:anchor="Introduction" w:history="1">
            <w:r w:rsidR="00B908F8">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1A10A60" w14:textId="77777777" w:rsidR="00B908F8" w:rsidRPr="00C76DF3" w:rsidRDefault="00B908F8" w:rsidP="00B908F8">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17B6DA" w14:textId="77777777" w:rsidR="00B908F8" w:rsidRPr="00C76DF3" w:rsidRDefault="00624389" w:rsidP="00B908F8">
          <w:pPr>
            <w:pStyle w:val="ProductList-OfferingBody"/>
            <w:ind w:left="-72" w:right="-75"/>
            <w:jc w:val="center"/>
            <w:rPr>
              <w:color w:val="808080" w:themeColor="background1" w:themeShade="80"/>
              <w:sz w:val="14"/>
              <w:szCs w:val="14"/>
            </w:rPr>
          </w:pPr>
          <w:hyperlink w:anchor="GeneralTerms" w:history="1">
            <w:proofErr w:type="spellStart"/>
            <w:r w:rsidR="00B908F8">
              <w:rPr>
                <w:rStyle w:val="Hyperlink"/>
                <w:sz w:val="14"/>
                <w:szCs w:val="14"/>
              </w:rPr>
              <w:t>Opšti</w:t>
            </w:r>
            <w:proofErr w:type="spellEnd"/>
            <w:r w:rsidR="00B908F8">
              <w:rPr>
                <w:rStyle w:val="Hyperlink"/>
                <w:sz w:val="14"/>
                <w:szCs w:val="14"/>
              </w:rPr>
              <w:t xml:space="preserve"> </w:t>
            </w:r>
            <w:proofErr w:type="spellStart"/>
            <w:r w:rsidR="00B908F8">
              <w:rPr>
                <w:rStyle w:val="Hyperlink"/>
                <w:sz w:val="14"/>
                <w:szCs w:val="14"/>
              </w:rPr>
              <w:t>uslovi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3ACEA8F4" w14:textId="77777777" w:rsidR="00B908F8" w:rsidRPr="00C76DF3" w:rsidRDefault="00B908F8" w:rsidP="00B908F8">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3477BA" w14:textId="77777777" w:rsidR="00B908F8" w:rsidRPr="00C76DF3" w:rsidRDefault="00624389" w:rsidP="00B908F8">
          <w:pPr>
            <w:pStyle w:val="ProductList-OfferingBody"/>
            <w:ind w:left="-72" w:right="-77"/>
            <w:jc w:val="center"/>
            <w:rPr>
              <w:color w:val="808080" w:themeColor="background1" w:themeShade="80"/>
              <w:sz w:val="14"/>
              <w:szCs w:val="14"/>
            </w:rPr>
          </w:pPr>
          <w:hyperlink w:anchor="DatProtectionTerms" w:history="1">
            <w:proofErr w:type="spellStart"/>
            <w:r w:rsidR="00B908F8">
              <w:rPr>
                <w:rStyle w:val="Hyperlink"/>
                <w:sz w:val="14"/>
                <w:szCs w:val="14"/>
              </w:rPr>
              <w:t>Uslovi</w:t>
            </w:r>
            <w:proofErr w:type="spellEnd"/>
            <w:r w:rsidR="00B908F8">
              <w:rPr>
                <w:rStyle w:val="Hyperlink"/>
                <w:sz w:val="14"/>
                <w:szCs w:val="14"/>
              </w:rPr>
              <w:t xml:space="preserve"> za </w:t>
            </w:r>
            <w:proofErr w:type="spellStart"/>
            <w:r w:rsidR="00B908F8">
              <w:rPr>
                <w:rStyle w:val="Hyperlink"/>
                <w:sz w:val="14"/>
                <w:szCs w:val="14"/>
              </w:rPr>
              <w:t>zaštitu</w:t>
            </w:r>
            <w:proofErr w:type="spellEnd"/>
            <w:r w:rsidR="00B908F8">
              <w:rPr>
                <w:rStyle w:val="Hyperlink"/>
                <w:sz w:val="14"/>
                <w:szCs w:val="14"/>
              </w:rPr>
              <w:t xml:space="preserve"> </w:t>
            </w:r>
            <w:proofErr w:type="spellStart"/>
            <w:r w:rsidR="00B908F8">
              <w:rPr>
                <w:rStyle w:val="Hyperlink"/>
                <w:sz w:val="14"/>
                <w:szCs w:val="14"/>
              </w:rPr>
              <w:t>podataka</w:t>
            </w:r>
            <w:proofErr w:type="spellEnd"/>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68E1E14D" w14:textId="77777777" w:rsidR="00B908F8" w:rsidRPr="00C76DF3" w:rsidRDefault="00B908F8" w:rsidP="00B908F8">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8D32CC" w14:textId="77777777" w:rsidR="00B908F8" w:rsidRPr="00C76DF3" w:rsidRDefault="00624389" w:rsidP="00B908F8">
          <w:pPr>
            <w:pStyle w:val="ProductList-OfferingBody"/>
            <w:ind w:left="-72" w:right="-76"/>
            <w:jc w:val="center"/>
            <w:rPr>
              <w:color w:val="808080" w:themeColor="background1" w:themeShade="80"/>
              <w:sz w:val="14"/>
              <w:szCs w:val="14"/>
            </w:rPr>
          </w:pPr>
          <w:hyperlink w:anchor="Attachment1" w:history="1">
            <w:proofErr w:type="spellStart"/>
            <w:r w:rsidR="00B908F8">
              <w:rPr>
                <w:rStyle w:val="Hyperlink"/>
                <w:sz w:val="14"/>
                <w:szCs w:val="14"/>
              </w:rPr>
              <w:t>Prilozi</w:t>
            </w:r>
            <w:proofErr w:type="spellEnd"/>
          </w:hyperlink>
        </w:p>
      </w:tc>
    </w:tr>
  </w:tbl>
  <w:p w14:paraId="70E1610E" w14:textId="77777777" w:rsidR="006C78B3" w:rsidRPr="00F60B04" w:rsidRDefault="006C78B3">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B908F8" w:rsidRPr="00C76DF3" w14:paraId="2520500A" w14:textId="77777777" w:rsidTr="00227E26">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CD10479" w14:textId="77777777" w:rsidR="00B908F8" w:rsidRPr="00C76DF3" w:rsidRDefault="00624389" w:rsidP="00B908F8">
          <w:pPr>
            <w:pStyle w:val="ProductList-OfferingBody"/>
            <w:ind w:left="-77" w:right="-73"/>
            <w:jc w:val="center"/>
            <w:rPr>
              <w:color w:val="808080" w:themeColor="background1" w:themeShade="80"/>
              <w:sz w:val="14"/>
              <w:szCs w:val="14"/>
            </w:rPr>
          </w:pPr>
          <w:hyperlink w:anchor="TableofContents" w:history="1">
            <w:proofErr w:type="spellStart"/>
            <w:r w:rsidR="00B908F8">
              <w:rPr>
                <w:rStyle w:val="Hyperlink"/>
                <w:sz w:val="14"/>
                <w:szCs w:val="14"/>
              </w:rPr>
              <w:t>Sadržaj</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69A572A4" w14:textId="77777777" w:rsidR="00B908F8" w:rsidRPr="00C76DF3" w:rsidRDefault="00B908F8" w:rsidP="00B908F8">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B2BF1DF" w14:textId="77777777" w:rsidR="00B908F8" w:rsidRPr="00C76DF3" w:rsidRDefault="00624389" w:rsidP="00B908F8">
          <w:pPr>
            <w:pStyle w:val="ProductList-OfferingBody"/>
            <w:ind w:left="-72" w:right="-74"/>
            <w:jc w:val="center"/>
            <w:rPr>
              <w:color w:val="808080" w:themeColor="background1" w:themeShade="80"/>
              <w:sz w:val="14"/>
              <w:szCs w:val="14"/>
            </w:rPr>
          </w:pPr>
          <w:hyperlink w:anchor="Introduction" w:history="1">
            <w:r w:rsidR="00B908F8">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FEAA7E4" w14:textId="77777777" w:rsidR="00B908F8" w:rsidRPr="00C76DF3" w:rsidRDefault="00B908F8" w:rsidP="00B908F8">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5837B24A" w14:textId="77777777" w:rsidR="00B908F8" w:rsidRPr="00C76DF3" w:rsidRDefault="00624389" w:rsidP="00B908F8">
          <w:pPr>
            <w:pStyle w:val="ProductList-OfferingBody"/>
            <w:ind w:left="-72" w:right="-75"/>
            <w:jc w:val="center"/>
            <w:rPr>
              <w:color w:val="808080" w:themeColor="background1" w:themeShade="80"/>
              <w:sz w:val="14"/>
              <w:szCs w:val="14"/>
            </w:rPr>
          </w:pPr>
          <w:hyperlink w:anchor="GeneralTerms" w:history="1">
            <w:proofErr w:type="spellStart"/>
            <w:r w:rsidR="00B908F8">
              <w:rPr>
                <w:rStyle w:val="Hyperlink"/>
                <w:sz w:val="14"/>
                <w:szCs w:val="14"/>
              </w:rPr>
              <w:t>Opšti</w:t>
            </w:r>
            <w:proofErr w:type="spellEnd"/>
            <w:r w:rsidR="00B908F8">
              <w:rPr>
                <w:rStyle w:val="Hyperlink"/>
                <w:sz w:val="14"/>
                <w:szCs w:val="14"/>
              </w:rPr>
              <w:t xml:space="preserve"> </w:t>
            </w:r>
            <w:proofErr w:type="spellStart"/>
            <w:r w:rsidR="00B908F8">
              <w:rPr>
                <w:rStyle w:val="Hyperlink"/>
                <w:sz w:val="14"/>
                <w:szCs w:val="14"/>
              </w:rPr>
              <w:t>uslovi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6BBFA044" w14:textId="77777777" w:rsidR="00B908F8" w:rsidRPr="00C76DF3" w:rsidRDefault="00B908F8" w:rsidP="00B908F8">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174334F" w14:textId="77777777" w:rsidR="00B908F8" w:rsidRPr="00C76DF3" w:rsidRDefault="00624389" w:rsidP="00B908F8">
          <w:pPr>
            <w:pStyle w:val="ProductList-OfferingBody"/>
            <w:ind w:left="-72" w:right="-77"/>
            <w:jc w:val="center"/>
            <w:rPr>
              <w:color w:val="808080" w:themeColor="background1" w:themeShade="80"/>
              <w:sz w:val="14"/>
              <w:szCs w:val="14"/>
            </w:rPr>
          </w:pPr>
          <w:hyperlink w:anchor="DatProtectionTerms" w:history="1">
            <w:proofErr w:type="spellStart"/>
            <w:r w:rsidR="00B908F8">
              <w:rPr>
                <w:rStyle w:val="Hyperlink"/>
                <w:sz w:val="14"/>
                <w:szCs w:val="14"/>
              </w:rPr>
              <w:t>Uslovi</w:t>
            </w:r>
            <w:proofErr w:type="spellEnd"/>
            <w:r w:rsidR="00B908F8">
              <w:rPr>
                <w:rStyle w:val="Hyperlink"/>
                <w:sz w:val="14"/>
                <w:szCs w:val="14"/>
              </w:rPr>
              <w:t xml:space="preserve"> za </w:t>
            </w:r>
            <w:proofErr w:type="spellStart"/>
            <w:r w:rsidR="00B908F8">
              <w:rPr>
                <w:rStyle w:val="Hyperlink"/>
                <w:sz w:val="14"/>
                <w:szCs w:val="14"/>
              </w:rPr>
              <w:t>zaštitu</w:t>
            </w:r>
            <w:proofErr w:type="spellEnd"/>
            <w:r w:rsidR="00B908F8">
              <w:rPr>
                <w:rStyle w:val="Hyperlink"/>
                <w:sz w:val="14"/>
                <w:szCs w:val="14"/>
              </w:rPr>
              <w:t xml:space="preserve"> </w:t>
            </w:r>
            <w:proofErr w:type="spellStart"/>
            <w:r w:rsidR="00B908F8">
              <w:rPr>
                <w:rStyle w:val="Hyperlink"/>
                <w:sz w:val="14"/>
                <w:szCs w:val="14"/>
              </w:rPr>
              <w:t>podataka</w:t>
            </w:r>
            <w:proofErr w:type="spellEnd"/>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51E13909" w14:textId="77777777" w:rsidR="00B908F8" w:rsidRPr="00C76DF3" w:rsidRDefault="00B908F8" w:rsidP="00B908F8">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855F838" w14:textId="77777777" w:rsidR="00B908F8" w:rsidRPr="00C76DF3" w:rsidRDefault="00624389" w:rsidP="00B908F8">
          <w:pPr>
            <w:pStyle w:val="ProductList-OfferingBody"/>
            <w:ind w:left="-72" w:right="-76"/>
            <w:jc w:val="center"/>
            <w:rPr>
              <w:color w:val="808080" w:themeColor="background1" w:themeShade="80"/>
              <w:sz w:val="14"/>
              <w:szCs w:val="14"/>
            </w:rPr>
          </w:pPr>
          <w:hyperlink w:anchor="Attachment1" w:history="1">
            <w:proofErr w:type="spellStart"/>
            <w:r w:rsidR="00B908F8">
              <w:rPr>
                <w:rStyle w:val="Hyperlink"/>
                <w:sz w:val="14"/>
                <w:szCs w:val="14"/>
              </w:rPr>
              <w:t>Prilozi</w:t>
            </w:r>
            <w:proofErr w:type="spellEnd"/>
          </w:hyperlink>
        </w:p>
      </w:tc>
    </w:tr>
  </w:tbl>
  <w:p w14:paraId="3C88A002" w14:textId="77777777" w:rsidR="006C78B3" w:rsidRPr="00B908F8" w:rsidRDefault="006C78B3" w:rsidP="00B908F8">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B908F8" w:rsidRPr="00C76DF3" w14:paraId="52888088" w14:textId="77777777" w:rsidTr="00B908F8">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CC417DE" w14:textId="77777777" w:rsidR="00B908F8" w:rsidRPr="00C76DF3" w:rsidRDefault="00624389" w:rsidP="00B908F8">
          <w:pPr>
            <w:pStyle w:val="ProductList-OfferingBody"/>
            <w:ind w:left="-77" w:right="-73"/>
            <w:jc w:val="center"/>
            <w:rPr>
              <w:color w:val="808080" w:themeColor="background1" w:themeShade="80"/>
              <w:sz w:val="14"/>
              <w:szCs w:val="14"/>
            </w:rPr>
          </w:pPr>
          <w:hyperlink w:anchor="TableofContents" w:history="1">
            <w:proofErr w:type="spellStart"/>
            <w:r w:rsidR="00B908F8">
              <w:rPr>
                <w:rStyle w:val="Hyperlink"/>
                <w:sz w:val="14"/>
                <w:szCs w:val="14"/>
              </w:rPr>
              <w:t>Sadržaj</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59D461A9" w14:textId="77777777" w:rsidR="00B908F8" w:rsidRPr="00C76DF3" w:rsidRDefault="00B908F8" w:rsidP="00B908F8">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3B36B35" w14:textId="77777777" w:rsidR="00B908F8" w:rsidRPr="00C76DF3" w:rsidRDefault="00624389" w:rsidP="00B908F8">
          <w:pPr>
            <w:pStyle w:val="ProductList-OfferingBody"/>
            <w:ind w:left="-72" w:right="-74"/>
            <w:jc w:val="center"/>
            <w:rPr>
              <w:color w:val="808080" w:themeColor="background1" w:themeShade="80"/>
              <w:sz w:val="14"/>
              <w:szCs w:val="14"/>
            </w:rPr>
          </w:pPr>
          <w:hyperlink w:anchor="Introduction" w:history="1">
            <w:r w:rsidR="00B908F8">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5524AFC9" w14:textId="77777777" w:rsidR="00B908F8" w:rsidRPr="00C76DF3" w:rsidRDefault="00B908F8" w:rsidP="00B908F8">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7B78A28F" w14:textId="77777777" w:rsidR="00B908F8" w:rsidRPr="00C76DF3" w:rsidRDefault="00624389" w:rsidP="00B908F8">
          <w:pPr>
            <w:pStyle w:val="ProductList-OfferingBody"/>
            <w:ind w:left="-72" w:right="-75"/>
            <w:jc w:val="center"/>
            <w:rPr>
              <w:color w:val="808080" w:themeColor="background1" w:themeShade="80"/>
              <w:sz w:val="14"/>
              <w:szCs w:val="14"/>
            </w:rPr>
          </w:pPr>
          <w:hyperlink w:anchor="GeneralTerms" w:history="1">
            <w:proofErr w:type="spellStart"/>
            <w:r w:rsidR="00B908F8">
              <w:rPr>
                <w:rStyle w:val="Hyperlink"/>
                <w:sz w:val="14"/>
                <w:szCs w:val="14"/>
              </w:rPr>
              <w:t>Opšti</w:t>
            </w:r>
            <w:proofErr w:type="spellEnd"/>
            <w:r w:rsidR="00B908F8">
              <w:rPr>
                <w:rStyle w:val="Hyperlink"/>
                <w:sz w:val="14"/>
                <w:szCs w:val="14"/>
              </w:rPr>
              <w:t xml:space="preserve"> </w:t>
            </w:r>
            <w:proofErr w:type="spellStart"/>
            <w:r w:rsidR="00B908F8">
              <w:rPr>
                <w:rStyle w:val="Hyperlink"/>
                <w:sz w:val="14"/>
                <w:szCs w:val="14"/>
              </w:rPr>
              <w:t>uslovi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5E014168" w14:textId="77777777" w:rsidR="00B908F8" w:rsidRPr="00C76DF3" w:rsidRDefault="00B908F8" w:rsidP="00B908F8">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371D8D" w14:textId="77777777" w:rsidR="00B908F8" w:rsidRPr="00C76DF3" w:rsidRDefault="00624389" w:rsidP="00B908F8">
          <w:pPr>
            <w:pStyle w:val="ProductList-OfferingBody"/>
            <w:ind w:left="-72" w:right="-77"/>
            <w:jc w:val="center"/>
            <w:rPr>
              <w:color w:val="808080" w:themeColor="background1" w:themeShade="80"/>
              <w:sz w:val="14"/>
              <w:szCs w:val="14"/>
            </w:rPr>
          </w:pPr>
          <w:hyperlink w:anchor="DatProtectionTerms" w:history="1">
            <w:proofErr w:type="spellStart"/>
            <w:r w:rsidR="00B908F8">
              <w:rPr>
                <w:rStyle w:val="Hyperlink"/>
                <w:sz w:val="14"/>
                <w:szCs w:val="14"/>
              </w:rPr>
              <w:t>Uslovi</w:t>
            </w:r>
            <w:proofErr w:type="spellEnd"/>
            <w:r w:rsidR="00B908F8">
              <w:rPr>
                <w:rStyle w:val="Hyperlink"/>
                <w:sz w:val="14"/>
                <w:szCs w:val="14"/>
              </w:rPr>
              <w:t xml:space="preserve"> za </w:t>
            </w:r>
            <w:proofErr w:type="spellStart"/>
            <w:r w:rsidR="00B908F8">
              <w:rPr>
                <w:rStyle w:val="Hyperlink"/>
                <w:sz w:val="14"/>
                <w:szCs w:val="14"/>
              </w:rPr>
              <w:t>zaštitu</w:t>
            </w:r>
            <w:proofErr w:type="spellEnd"/>
            <w:r w:rsidR="00B908F8">
              <w:rPr>
                <w:rStyle w:val="Hyperlink"/>
                <w:sz w:val="14"/>
                <w:szCs w:val="14"/>
              </w:rPr>
              <w:t xml:space="preserve"> </w:t>
            </w:r>
            <w:proofErr w:type="spellStart"/>
            <w:r w:rsidR="00B908F8">
              <w:rPr>
                <w:rStyle w:val="Hyperlink"/>
                <w:sz w:val="14"/>
                <w:szCs w:val="14"/>
              </w:rPr>
              <w:t>podataka</w:t>
            </w:r>
            <w:proofErr w:type="spellEnd"/>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6A75A434" w14:textId="77777777" w:rsidR="00B908F8" w:rsidRPr="00C76DF3" w:rsidRDefault="00B908F8" w:rsidP="00B908F8">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E295401" w14:textId="77777777" w:rsidR="00B908F8" w:rsidRPr="00C76DF3" w:rsidRDefault="00624389" w:rsidP="00B908F8">
          <w:pPr>
            <w:pStyle w:val="ProductList-OfferingBody"/>
            <w:ind w:left="-72" w:right="-76"/>
            <w:jc w:val="center"/>
            <w:rPr>
              <w:color w:val="808080" w:themeColor="background1" w:themeShade="80"/>
              <w:sz w:val="14"/>
              <w:szCs w:val="14"/>
            </w:rPr>
          </w:pPr>
          <w:hyperlink w:anchor="Attachment1" w:history="1">
            <w:proofErr w:type="spellStart"/>
            <w:r w:rsidR="00B908F8">
              <w:rPr>
                <w:rStyle w:val="Hyperlink"/>
                <w:sz w:val="14"/>
                <w:szCs w:val="14"/>
              </w:rPr>
              <w:t>Prilozi</w:t>
            </w:r>
            <w:proofErr w:type="spellEnd"/>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19486690" w14:textId="77777777" w:rsidR="00EC0E45" w:rsidRDefault="00EC0E45" w:rsidP="009A573F">
      <w:pPr>
        <w:spacing w:after="0" w:line="240" w:lineRule="auto"/>
      </w:pPr>
      <w:r>
        <w:separator/>
      </w:r>
    </w:p>
    <w:p w14:paraId="099365E7" w14:textId="77777777" w:rsidR="00EC0E45" w:rsidRDefault="00EC0E45"/>
  </w:footnote>
  <w:footnote w:type="continuationSeparator" w:id="0">
    <w:p w14:paraId="31B1F8F8" w14:textId="77777777" w:rsidR="00EC0E45" w:rsidRDefault="00EC0E45" w:rsidP="009A573F">
      <w:pPr>
        <w:spacing w:after="0" w:line="240" w:lineRule="auto"/>
      </w:pPr>
      <w:r>
        <w:continuationSeparator/>
      </w:r>
    </w:p>
    <w:p w14:paraId="13A91425" w14:textId="77777777" w:rsidR="00EC0E45" w:rsidRDefault="00EC0E45"/>
  </w:footnote>
  <w:footnote w:type="continuationNotice" w:id="1">
    <w:p w14:paraId="54F0E9E5" w14:textId="77777777" w:rsidR="00EC0E45" w:rsidRDefault="00EC0E45">
      <w:pPr>
        <w:spacing w:after="0" w:line="240" w:lineRule="auto"/>
      </w:pPr>
    </w:p>
    <w:p w14:paraId="3949EA2E" w14:textId="77777777" w:rsidR="00EC0E45" w:rsidRDefault="00EC0E45"/>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35F58E5D" w:rsidR="006C78B3" w:rsidRPr="00DD6D76" w:rsidRDefault="006C78B3" w:rsidP="00B51CBE">
        <w:pPr>
          <w:tabs>
            <w:tab w:val="left" w:pos="10080"/>
          </w:tabs>
          <w:rPr>
            <w:rFonts w:asciiTheme="majorHAnsi" w:hAnsiTheme="majorHAnsi"/>
            <w:color w:val="FFFFFF" w:themeColor="background1"/>
            <w:sz w:val="20"/>
            <w:szCs w:val="20"/>
          </w:rPr>
        </w:pPr>
        <w:proofErr w:type="spellStart"/>
        <w:r>
          <w:rPr>
            <w:sz w:val="16"/>
            <w:szCs w:val="16"/>
          </w:rPr>
          <w:t>Dodatak</w:t>
        </w:r>
        <w:proofErr w:type="spellEnd"/>
        <w:r>
          <w:rPr>
            <w:sz w:val="16"/>
            <w:szCs w:val="16"/>
          </w:rPr>
          <w:t xml:space="preserve"> o </w:t>
        </w:r>
        <w:proofErr w:type="spellStart"/>
        <w:r>
          <w:rPr>
            <w:sz w:val="16"/>
            <w:szCs w:val="16"/>
          </w:rPr>
          <w:t>zaštiti</w:t>
        </w:r>
        <w:proofErr w:type="spellEnd"/>
        <w:r>
          <w:rPr>
            <w:sz w:val="16"/>
            <w:szCs w:val="16"/>
          </w:rPr>
          <w:t xml:space="preserve"> </w:t>
        </w:r>
        <w:proofErr w:type="spellStart"/>
        <w:r>
          <w:rPr>
            <w:sz w:val="16"/>
            <w:szCs w:val="16"/>
          </w:rPr>
          <w:t>podataka</w:t>
        </w:r>
        <w:proofErr w:type="spellEnd"/>
        <w:r>
          <w:rPr>
            <w:sz w:val="16"/>
            <w:szCs w:val="16"/>
          </w:rPr>
          <w:t xml:space="preserve"> za Microsoft </w:t>
        </w:r>
        <w:proofErr w:type="spellStart"/>
        <w:r>
          <w:rPr>
            <w:sz w:val="16"/>
            <w:szCs w:val="16"/>
          </w:rPr>
          <w:t>proizvode</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usluge</w:t>
        </w:r>
        <w:proofErr w:type="spellEnd"/>
        <w:r>
          <w:rPr>
            <w:sz w:val="16"/>
            <w:szCs w:val="16"/>
          </w:rPr>
          <w:t xml:space="preserve"> (</w:t>
        </w:r>
        <w:proofErr w:type="spellStart"/>
        <w:r>
          <w:rPr>
            <w:sz w:val="16"/>
            <w:szCs w:val="16"/>
          </w:rPr>
          <w:t>srpski</w:t>
        </w:r>
        <w:proofErr w:type="spellEnd"/>
        <w:r>
          <w:rPr>
            <w:sz w:val="16"/>
            <w:szCs w:val="16"/>
          </w:rPr>
          <w:t xml:space="preserve">, </w:t>
        </w:r>
        <w:proofErr w:type="spellStart"/>
        <w:r w:rsidR="00BC2FE2">
          <w:rPr>
            <w:sz w:val="16"/>
            <w:szCs w:val="16"/>
          </w:rPr>
          <w:t>Poslednji</w:t>
        </w:r>
        <w:proofErr w:type="spellEnd"/>
        <w:r w:rsidR="00BC2FE2">
          <w:rPr>
            <w:sz w:val="16"/>
            <w:szCs w:val="16"/>
          </w:rPr>
          <w:t xml:space="preserve"> put </w:t>
        </w:r>
        <w:proofErr w:type="spellStart"/>
        <w:r w:rsidR="00BC2FE2">
          <w:rPr>
            <w:sz w:val="16"/>
            <w:szCs w:val="16"/>
          </w:rPr>
          <w:t>ažurirano</w:t>
        </w:r>
        <w:proofErr w:type="spellEnd"/>
        <w:r w:rsidR="00BC2FE2">
          <w:rPr>
            <w:sz w:val="16"/>
            <w:szCs w:val="16"/>
          </w:rPr>
          <w:t xml:space="preserve"> </w:t>
        </w:r>
        <w:r w:rsidR="0024503C" w:rsidRPr="0024503C">
          <w:rPr>
            <w:sz w:val="16"/>
            <w:szCs w:val="16"/>
          </w:rPr>
          <w:t xml:space="preserve">2. </w:t>
        </w:r>
        <w:proofErr w:type="spellStart"/>
        <w:r w:rsidR="0024503C" w:rsidRPr="0024503C">
          <w:rPr>
            <w:sz w:val="16"/>
            <w:szCs w:val="16"/>
          </w:rPr>
          <w:t>januara</w:t>
        </w:r>
        <w:proofErr w:type="spellEnd"/>
        <w:r w:rsidR="0024503C" w:rsidRPr="0024503C">
          <w:rPr>
            <w:sz w:val="16"/>
            <w:szCs w:val="16"/>
          </w:rPr>
          <w:t xml:space="preserve"> 2024</w:t>
        </w:r>
        <w:r w:rsidR="00BC2FE2">
          <w:rPr>
            <w:sz w:val="16"/>
            <w:szCs w:val="16"/>
          </w:rPr>
          <w:t>.</w:t>
        </w:r>
        <w:r>
          <w:rPr>
            <w:sz w:val="16"/>
            <w:szCs w:val="16"/>
          </w:rPr>
          <w:t>)</w:t>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1365354973"/>
      <w:docPartObj>
        <w:docPartGallery w:val="Page Numbers (Top of Page)"/>
        <w:docPartUnique/>
      </w:docPartObj>
    </w:sdtPr>
    <w:sdtEndPr>
      <w:rPr>
        <w:noProof/>
        <w:sz w:val="16"/>
        <w:szCs w:val="16"/>
      </w:rPr>
    </w:sdtEndPr>
    <w:sdtContent>
      <w:p w14:paraId="72039CEF" w14:textId="7BC3762F" w:rsidR="006C78B3" w:rsidRPr="00F5458B" w:rsidRDefault="00F5458B" w:rsidP="00F60B04">
        <w:pPr>
          <w:tabs>
            <w:tab w:val="left" w:pos="10080"/>
          </w:tabs>
          <w:rPr>
            <w:noProof/>
            <w:sz w:val="16"/>
            <w:szCs w:val="16"/>
          </w:rPr>
        </w:pPr>
        <w:proofErr w:type="spellStart"/>
        <w:r>
          <w:rPr>
            <w:sz w:val="16"/>
            <w:szCs w:val="16"/>
          </w:rPr>
          <w:t>Dodatak</w:t>
        </w:r>
        <w:proofErr w:type="spellEnd"/>
        <w:r>
          <w:rPr>
            <w:sz w:val="16"/>
            <w:szCs w:val="16"/>
          </w:rPr>
          <w:t xml:space="preserve"> o </w:t>
        </w:r>
        <w:proofErr w:type="spellStart"/>
        <w:r>
          <w:rPr>
            <w:sz w:val="16"/>
            <w:szCs w:val="16"/>
          </w:rPr>
          <w:t>zaštiti</w:t>
        </w:r>
        <w:proofErr w:type="spellEnd"/>
        <w:r>
          <w:rPr>
            <w:sz w:val="16"/>
            <w:szCs w:val="16"/>
          </w:rPr>
          <w:t xml:space="preserve"> </w:t>
        </w:r>
        <w:proofErr w:type="spellStart"/>
        <w:r>
          <w:rPr>
            <w:sz w:val="16"/>
            <w:szCs w:val="16"/>
          </w:rPr>
          <w:t>podataka</w:t>
        </w:r>
        <w:proofErr w:type="spellEnd"/>
        <w:r>
          <w:rPr>
            <w:sz w:val="16"/>
            <w:szCs w:val="16"/>
          </w:rPr>
          <w:t xml:space="preserve"> za Microsoft </w:t>
        </w:r>
        <w:proofErr w:type="spellStart"/>
        <w:r>
          <w:rPr>
            <w:sz w:val="16"/>
            <w:szCs w:val="16"/>
          </w:rPr>
          <w:t>proizvode</w:t>
        </w:r>
        <w:proofErr w:type="spellEnd"/>
        <w:r>
          <w:rPr>
            <w:sz w:val="16"/>
            <w:szCs w:val="16"/>
          </w:rPr>
          <w:t xml:space="preserve"> </w:t>
        </w:r>
        <w:proofErr w:type="spellStart"/>
        <w:r>
          <w:rPr>
            <w:sz w:val="16"/>
            <w:szCs w:val="16"/>
          </w:rPr>
          <w:t>i</w:t>
        </w:r>
        <w:proofErr w:type="spellEnd"/>
        <w:r>
          <w:rPr>
            <w:sz w:val="16"/>
            <w:szCs w:val="16"/>
          </w:rPr>
          <w:t xml:space="preserve"> </w:t>
        </w:r>
        <w:proofErr w:type="spellStart"/>
        <w:r>
          <w:rPr>
            <w:sz w:val="16"/>
            <w:szCs w:val="16"/>
          </w:rPr>
          <w:t>usluge</w:t>
        </w:r>
        <w:proofErr w:type="spellEnd"/>
        <w:r>
          <w:rPr>
            <w:sz w:val="16"/>
            <w:szCs w:val="16"/>
          </w:rPr>
          <w:t xml:space="preserve"> (</w:t>
        </w:r>
        <w:proofErr w:type="spellStart"/>
        <w:r>
          <w:rPr>
            <w:sz w:val="16"/>
            <w:szCs w:val="16"/>
          </w:rPr>
          <w:t>srpski</w:t>
        </w:r>
        <w:proofErr w:type="spellEnd"/>
        <w:r>
          <w:rPr>
            <w:sz w:val="16"/>
            <w:szCs w:val="16"/>
          </w:rPr>
          <w:t xml:space="preserve">, </w:t>
        </w:r>
        <w:proofErr w:type="spellStart"/>
        <w:r w:rsidR="00BC2FE2">
          <w:rPr>
            <w:sz w:val="16"/>
            <w:szCs w:val="16"/>
          </w:rPr>
          <w:t>Poslednji</w:t>
        </w:r>
        <w:proofErr w:type="spellEnd"/>
        <w:r w:rsidR="00BC2FE2">
          <w:rPr>
            <w:sz w:val="16"/>
            <w:szCs w:val="16"/>
          </w:rPr>
          <w:t xml:space="preserve"> put </w:t>
        </w:r>
        <w:proofErr w:type="spellStart"/>
        <w:r w:rsidR="00BC2FE2">
          <w:rPr>
            <w:sz w:val="16"/>
            <w:szCs w:val="16"/>
          </w:rPr>
          <w:t>ažurirano</w:t>
        </w:r>
        <w:proofErr w:type="spellEnd"/>
        <w:r w:rsidR="00BC2FE2">
          <w:rPr>
            <w:sz w:val="16"/>
            <w:szCs w:val="16"/>
          </w:rPr>
          <w:t xml:space="preserve"> </w:t>
        </w:r>
        <w:r w:rsidR="0024503C" w:rsidRPr="0024503C">
          <w:rPr>
            <w:sz w:val="16"/>
            <w:szCs w:val="16"/>
          </w:rPr>
          <w:t xml:space="preserve">2. </w:t>
        </w:r>
        <w:proofErr w:type="spellStart"/>
        <w:r w:rsidR="0024503C" w:rsidRPr="0024503C">
          <w:rPr>
            <w:sz w:val="16"/>
            <w:szCs w:val="16"/>
          </w:rPr>
          <w:t>januara</w:t>
        </w:r>
        <w:proofErr w:type="spellEnd"/>
        <w:r w:rsidR="0024503C" w:rsidRPr="0024503C">
          <w:rPr>
            <w:sz w:val="16"/>
            <w:szCs w:val="16"/>
          </w:rPr>
          <w:t xml:space="preserve"> 2024</w:t>
        </w:r>
        <w:r w:rsidR="0024503C">
          <w:rPr>
            <w:sz w:val="16"/>
            <w:szCs w:val="16"/>
          </w:rPr>
          <w:t>.)</w:t>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634CB56E"/>
    <w:lvl w:ilvl="0" w:tplc="EB163FD2">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304384677">
    <w:abstractNumId w:val="3"/>
  </w:num>
  <w:num w:numId="2" w16cid:durableId="1707100882">
    <w:abstractNumId w:val="6"/>
  </w:num>
  <w:num w:numId="3" w16cid:durableId="772749638">
    <w:abstractNumId w:val="12"/>
  </w:num>
  <w:num w:numId="4" w16cid:durableId="1075860269">
    <w:abstractNumId w:val="14"/>
  </w:num>
  <w:num w:numId="5" w16cid:durableId="1578248051">
    <w:abstractNumId w:val="1"/>
  </w:num>
  <w:num w:numId="6" w16cid:durableId="187185735">
    <w:abstractNumId w:val="17"/>
  </w:num>
  <w:num w:numId="7" w16cid:durableId="2059501138">
    <w:abstractNumId w:val="11"/>
  </w:num>
  <w:num w:numId="8" w16cid:durableId="2041738980">
    <w:abstractNumId w:val="4"/>
  </w:num>
  <w:num w:numId="9" w16cid:durableId="770973804">
    <w:abstractNumId w:val="15"/>
  </w:num>
  <w:num w:numId="10" w16cid:durableId="1162505069">
    <w:abstractNumId w:val="7"/>
  </w:num>
  <w:num w:numId="11" w16cid:durableId="1797672934">
    <w:abstractNumId w:val="13"/>
  </w:num>
  <w:num w:numId="12" w16cid:durableId="6103354">
    <w:abstractNumId w:val="2"/>
  </w:num>
  <w:num w:numId="13" w16cid:durableId="347098189">
    <w:abstractNumId w:val="5"/>
  </w:num>
  <w:num w:numId="14" w16cid:durableId="403723766">
    <w:abstractNumId w:val="8"/>
  </w:num>
  <w:num w:numId="15" w16cid:durableId="727999144">
    <w:abstractNumId w:val="16"/>
  </w:num>
  <w:num w:numId="16" w16cid:durableId="2087144779">
    <w:abstractNumId w:val="10"/>
  </w:num>
  <w:num w:numId="17" w16cid:durableId="1588929133">
    <w:abstractNumId w:val="0"/>
  </w:num>
  <w:num w:numId="18" w16cid:durableId="79061314">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aWkHvUvbsZz1pPYdl5IG0LkkwRSiXD/+fv7dBsr9kA71jyJaGhOI0QustA9n2+wvmrJK78qDSHPB9o8ciyu2QQ==" w:salt="Qxukc3iDWK27sqxNXB+nnA=="/>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3C"/>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8F7"/>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250"/>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7F2"/>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5CB"/>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CB1"/>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5F3"/>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277"/>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807"/>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047F"/>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03C"/>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22C"/>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01A3"/>
    <w:rsid w:val="002B102A"/>
    <w:rsid w:val="002B108E"/>
    <w:rsid w:val="002B11F5"/>
    <w:rsid w:val="002B123C"/>
    <w:rsid w:val="002B15D2"/>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35C"/>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1B93"/>
    <w:rsid w:val="00343417"/>
    <w:rsid w:val="003438C6"/>
    <w:rsid w:val="00345225"/>
    <w:rsid w:val="003452D9"/>
    <w:rsid w:val="00345714"/>
    <w:rsid w:val="003457BB"/>
    <w:rsid w:val="00345D52"/>
    <w:rsid w:val="00346050"/>
    <w:rsid w:val="00346A79"/>
    <w:rsid w:val="00347321"/>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4A80"/>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5416"/>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539"/>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678"/>
    <w:rsid w:val="003E1F95"/>
    <w:rsid w:val="003E2AB8"/>
    <w:rsid w:val="003E2F70"/>
    <w:rsid w:val="003E2FD2"/>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97"/>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B95"/>
    <w:rsid w:val="00424CA9"/>
    <w:rsid w:val="00425886"/>
    <w:rsid w:val="00425CB3"/>
    <w:rsid w:val="00425FC4"/>
    <w:rsid w:val="00426487"/>
    <w:rsid w:val="00426BAF"/>
    <w:rsid w:val="00426D9C"/>
    <w:rsid w:val="00427463"/>
    <w:rsid w:val="00427AE0"/>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6D2"/>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0812"/>
    <w:rsid w:val="004C1D23"/>
    <w:rsid w:val="004C1D7D"/>
    <w:rsid w:val="004C2A7B"/>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5DE"/>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4F17"/>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2B10"/>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183"/>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2B60"/>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05E"/>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24"/>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424"/>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6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357"/>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3537"/>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0906"/>
    <w:rsid w:val="007A0FA7"/>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D08"/>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664"/>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09C"/>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75A"/>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97E4D"/>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5F1F"/>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2E2"/>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6FE7"/>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E45"/>
    <w:rsid w:val="00A15FFC"/>
    <w:rsid w:val="00A16474"/>
    <w:rsid w:val="00A172BE"/>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5A9B"/>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487"/>
    <w:rsid w:val="00A62691"/>
    <w:rsid w:val="00A6290F"/>
    <w:rsid w:val="00A62919"/>
    <w:rsid w:val="00A62A53"/>
    <w:rsid w:val="00A62D6C"/>
    <w:rsid w:val="00A632C0"/>
    <w:rsid w:val="00A63C52"/>
    <w:rsid w:val="00A640E4"/>
    <w:rsid w:val="00A646CD"/>
    <w:rsid w:val="00A6527A"/>
    <w:rsid w:val="00A65674"/>
    <w:rsid w:val="00A65FE8"/>
    <w:rsid w:val="00A6726F"/>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35D0"/>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6EF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5CF"/>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0A13"/>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566E"/>
    <w:rsid w:val="00B26020"/>
    <w:rsid w:val="00B260F5"/>
    <w:rsid w:val="00B26BEF"/>
    <w:rsid w:val="00B26C94"/>
    <w:rsid w:val="00B273C0"/>
    <w:rsid w:val="00B279CD"/>
    <w:rsid w:val="00B301C5"/>
    <w:rsid w:val="00B316EE"/>
    <w:rsid w:val="00B31F73"/>
    <w:rsid w:val="00B31FB6"/>
    <w:rsid w:val="00B31FF4"/>
    <w:rsid w:val="00B3238F"/>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1CBE"/>
    <w:rsid w:val="00B52457"/>
    <w:rsid w:val="00B52878"/>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2BA"/>
    <w:rsid w:val="00B823EA"/>
    <w:rsid w:val="00B824A2"/>
    <w:rsid w:val="00B82E27"/>
    <w:rsid w:val="00B83303"/>
    <w:rsid w:val="00B84E8D"/>
    <w:rsid w:val="00B8525E"/>
    <w:rsid w:val="00B85725"/>
    <w:rsid w:val="00B86EF9"/>
    <w:rsid w:val="00B876F2"/>
    <w:rsid w:val="00B901CD"/>
    <w:rsid w:val="00B90570"/>
    <w:rsid w:val="00B908F8"/>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63F"/>
    <w:rsid w:val="00BA4796"/>
    <w:rsid w:val="00BA49EA"/>
    <w:rsid w:val="00BA49F6"/>
    <w:rsid w:val="00BA4ABA"/>
    <w:rsid w:val="00BA4D02"/>
    <w:rsid w:val="00BA575D"/>
    <w:rsid w:val="00BA6F8F"/>
    <w:rsid w:val="00BA71B5"/>
    <w:rsid w:val="00BA7277"/>
    <w:rsid w:val="00BA7396"/>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2FE2"/>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63"/>
    <w:rsid w:val="00BE6681"/>
    <w:rsid w:val="00BE6746"/>
    <w:rsid w:val="00BE6786"/>
    <w:rsid w:val="00BE6EA9"/>
    <w:rsid w:val="00BE719D"/>
    <w:rsid w:val="00BE728C"/>
    <w:rsid w:val="00BE7D0B"/>
    <w:rsid w:val="00BF018B"/>
    <w:rsid w:val="00BF04B4"/>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676"/>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4B0D"/>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079"/>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4C72"/>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138"/>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4D57"/>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0EF7"/>
    <w:rsid w:val="00CE1320"/>
    <w:rsid w:val="00CE14C4"/>
    <w:rsid w:val="00CE1A3A"/>
    <w:rsid w:val="00CE1FBF"/>
    <w:rsid w:val="00CE2C91"/>
    <w:rsid w:val="00CE35B2"/>
    <w:rsid w:val="00CE3F17"/>
    <w:rsid w:val="00CE40A0"/>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4D0"/>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B1D"/>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68B3"/>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0EB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16F"/>
    <w:rsid w:val="00DE5D3C"/>
    <w:rsid w:val="00DE5F5E"/>
    <w:rsid w:val="00DE6036"/>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CC5"/>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621"/>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2B43"/>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081"/>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0C5"/>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6B7"/>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0E45"/>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2C8"/>
    <w:rsid w:val="00ED1509"/>
    <w:rsid w:val="00ED1DE6"/>
    <w:rsid w:val="00ED1FF7"/>
    <w:rsid w:val="00ED279F"/>
    <w:rsid w:val="00ED28AC"/>
    <w:rsid w:val="00ED2AAD"/>
    <w:rsid w:val="00ED3508"/>
    <w:rsid w:val="00ED3A2C"/>
    <w:rsid w:val="00ED3D6A"/>
    <w:rsid w:val="00ED4056"/>
    <w:rsid w:val="00ED4091"/>
    <w:rsid w:val="00ED4144"/>
    <w:rsid w:val="00ED427D"/>
    <w:rsid w:val="00ED4FA8"/>
    <w:rsid w:val="00ED5036"/>
    <w:rsid w:val="00ED50E6"/>
    <w:rsid w:val="00ED55A2"/>
    <w:rsid w:val="00ED5D60"/>
    <w:rsid w:val="00ED5E39"/>
    <w:rsid w:val="00ED5F82"/>
    <w:rsid w:val="00ED61A6"/>
    <w:rsid w:val="00ED691B"/>
    <w:rsid w:val="00ED6C69"/>
    <w:rsid w:val="00ED7286"/>
    <w:rsid w:val="00ED78A8"/>
    <w:rsid w:val="00ED78D1"/>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5AED"/>
    <w:rsid w:val="00F160E9"/>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3DA5"/>
    <w:rsid w:val="00F5458B"/>
    <w:rsid w:val="00F547A9"/>
    <w:rsid w:val="00F550D1"/>
    <w:rsid w:val="00F553FD"/>
    <w:rsid w:val="00F5583A"/>
    <w:rsid w:val="00F563E3"/>
    <w:rsid w:val="00F569E2"/>
    <w:rsid w:val="00F56E2C"/>
    <w:rsid w:val="00F57415"/>
    <w:rsid w:val="00F578AB"/>
    <w:rsid w:val="00F579D4"/>
    <w:rsid w:val="00F57E94"/>
    <w:rsid w:val="00F60125"/>
    <w:rsid w:val="00F6031E"/>
    <w:rsid w:val="00F60B04"/>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5DC4"/>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074"/>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0B4"/>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en-US" w:eastAsia="en-US" w:bidi="ar-SA"/>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footer" Target="footer11.xml"/><Relationship Id="rId3" Type="http://schemas.openxmlformats.org/officeDocument/2006/relationships/customXml" Target="../customXml/item3.xml"/><Relationship Id="rId21" Type="http://schemas.openxmlformats.org/officeDocument/2006/relationships/footer" Target="footer8.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go.microsoft.com/?linkid=9846224" TargetMode="Externa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4.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ntTable" Target="fontTable.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3.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6.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2.xml"/><Relationship Id="rId30" Type="http://schemas.openxmlformats.org/officeDocument/2006/relationships/footer" Target="footer15.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88CA1C04-2938-4582-BC53-761653B26E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7CCF2E-2435-42C2-BDF8-C90EA6352967}">
  <ds:schemaRefs>
    <ds:schemaRef ds:uri="http://schemas.microsoft.com/sharepoint/v3/contenttype/forms"/>
  </ds:schemaRefs>
</ds:datastoreItem>
</file>

<file path=customXml/itemProps4.xml><?xml version="1.0" encoding="utf-8"?>
<ds:datastoreItem xmlns:ds="http://schemas.openxmlformats.org/officeDocument/2006/customXml" ds:itemID="{0F586B3B-D83D-4743-891F-B8083A796DDA}">
  <ds:schemaRefs>
    <ds:schemaRef ds:uri="http://www.w3.org/XML/1998/namespace"/>
    <ds:schemaRef ds:uri="http://schemas.openxmlformats.org/package/2006/metadata/core-properties"/>
    <ds:schemaRef ds:uri="http://purl.org/dc/elements/1.1/"/>
    <ds:schemaRef ds:uri="http://schemas.microsoft.com/office/2006/documentManagement/types"/>
    <ds:schemaRef ds:uri="http://schemas.microsoft.com/sharepoint/v3"/>
    <ds:schemaRef ds:uri="http://schemas.microsoft.com/office/infopath/2007/PartnerControls"/>
    <ds:schemaRef ds:uri="230e9df3-be65-4c73-a93b-d1236ebd677e"/>
    <ds:schemaRef ds:uri="eebf34e1-3ce1-444e-acc4-010185dd52a4"/>
    <ds:schemaRef ds:uri="46c117c8-efaa-4cbc-ab65-8fb13803fb07"/>
    <ds:schemaRef ds:uri="http://schemas.microsoft.com/office/2006/metadata/properties"/>
    <ds:schemaRef ds:uri="http://purl.org/dc/dcmitype/"/>
    <ds:schemaRef ds:uri="http://purl.org/dc/term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12272</Words>
  <Characters>69952</Characters>
  <Application>Microsoft Office Word</Application>
  <DocSecurity>8</DocSecurity>
  <Lines>582</Lines>
  <Paragraphs>164</Paragraphs>
  <ScaleCrop>false</ScaleCrop>
  <Company/>
  <LinksUpToDate>false</LinksUpToDate>
  <CharactersWithSpaces>82060</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2024-01-05T23:57:00Z</dcterms:created>
  <dcterms:modified xsi:type="dcterms:W3CDTF">2024-01-05T23:57:00Z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